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6"/>
  </p:notesMasterIdLst>
  <p:handoutMasterIdLst>
    <p:handoutMasterId r:id="rId17"/>
  </p:handoutMasterIdLst>
  <p:sldIdLst>
    <p:sldId id="257" r:id="rId2"/>
    <p:sldId id="1867" r:id="rId3"/>
    <p:sldId id="559" r:id="rId4"/>
    <p:sldId id="561" r:id="rId5"/>
    <p:sldId id="562" r:id="rId6"/>
    <p:sldId id="563" r:id="rId7"/>
    <p:sldId id="564" r:id="rId8"/>
    <p:sldId id="566" r:id="rId9"/>
    <p:sldId id="565" r:id="rId10"/>
    <p:sldId id="567" r:id="rId11"/>
    <p:sldId id="1869" r:id="rId12"/>
    <p:sldId id="560" r:id="rId13"/>
    <p:sldId id="1868" r:id="rId14"/>
    <p:sldId id="568" r:id="rId15"/>
  </p:sldIdLst>
  <p:sldSz cx="12192000" cy="6858000"/>
  <p:notesSz cx="6894513" cy="9180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92" userDrawn="1">
          <p15:clr>
            <a:srgbClr val="A4A3A4"/>
          </p15:clr>
        </p15:guide>
        <p15:guide id="2" pos="2081" userDrawn="1">
          <p15:clr>
            <a:srgbClr val="A4A3A4"/>
          </p15:clr>
        </p15:guide>
        <p15:guide id="3" orient="horz" pos="2892" userDrawn="1">
          <p15:clr>
            <a:srgbClr val="A4A3A4"/>
          </p15:clr>
        </p15:guide>
        <p15:guide id="4" pos="217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E2EFDA"/>
    <a:srgbClr val="C9E9CA"/>
    <a:srgbClr val="B7E1B8"/>
    <a:srgbClr val="CAE8D2"/>
    <a:srgbClr val="0099FF"/>
    <a:srgbClr val="3333FF"/>
    <a:srgbClr val="001434"/>
    <a:srgbClr val="00CC99"/>
    <a:srgbClr val="D2D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75" autoAdjust="0"/>
    <p:restoredTop sz="94688" autoAdjust="0"/>
  </p:normalViewPr>
  <p:slideViewPr>
    <p:cSldViewPr snapToGrid="0">
      <p:cViewPr varScale="1">
        <p:scale>
          <a:sx n="140" d="100"/>
          <a:sy n="140" d="100"/>
        </p:scale>
        <p:origin x="1264" y="184"/>
      </p:cViewPr>
      <p:guideLst>
        <p:guide orient="horz" pos="2160"/>
        <p:guide pos="3840"/>
      </p:guideLst>
    </p:cSldViewPr>
  </p:slideViewPr>
  <p:notesTextViewPr>
    <p:cViewPr>
      <p:scale>
        <a:sx n="100" d="100"/>
        <a:sy n="100" d="100"/>
      </p:scale>
      <p:origin x="0" y="0"/>
    </p:cViewPr>
  </p:notesTextViewPr>
  <p:sorterViewPr>
    <p:cViewPr>
      <p:scale>
        <a:sx n="120" d="100"/>
        <a:sy n="120" d="100"/>
      </p:scale>
      <p:origin x="0" y="-16838"/>
    </p:cViewPr>
  </p:sorterViewPr>
  <p:notesViewPr>
    <p:cSldViewPr snapToGrid="0" showGuides="1">
      <p:cViewPr varScale="1">
        <p:scale>
          <a:sx n="97" d="100"/>
          <a:sy n="97" d="100"/>
        </p:scale>
        <p:origin x="-3540" y="-114"/>
      </p:cViewPr>
      <p:guideLst>
        <p:guide orient="horz" pos="2792"/>
        <p:guide pos="2081"/>
        <p:guide orient="horz" pos="2892"/>
        <p:guide pos="21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8247" cy="459026"/>
          </a:xfrm>
          <a:prstGeom prst="rect">
            <a:avLst/>
          </a:prstGeom>
        </p:spPr>
        <p:txBody>
          <a:bodyPr vert="horz" lIns="90275" tIns="45137" rIns="90275" bIns="45137" rtlCol="0"/>
          <a:lstStyle>
            <a:lvl1pPr algn="l">
              <a:defRPr sz="1100"/>
            </a:lvl1pPr>
          </a:lstStyle>
          <a:p>
            <a:endParaRPr lang="en-US"/>
          </a:p>
        </p:txBody>
      </p:sp>
      <p:sp>
        <p:nvSpPr>
          <p:cNvPr id="3" name="Date Placeholder 2"/>
          <p:cNvSpPr>
            <a:spLocks noGrp="1"/>
          </p:cNvSpPr>
          <p:nvPr>
            <p:ph type="dt" sz="quarter" idx="1"/>
          </p:nvPr>
        </p:nvSpPr>
        <p:spPr>
          <a:xfrm>
            <a:off x="3904707" y="0"/>
            <a:ext cx="2988247" cy="459026"/>
          </a:xfrm>
          <a:prstGeom prst="rect">
            <a:avLst/>
          </a:prstGeom>
        </p:spPr>
        <p:txBody>
          <a:bodyPr vert="horz" lIns="90275" tIns="45137" rIns="90275" bIns="45137" rtlCol="0"/>
          <a:lstStyle>
            <a:lvl1pPr algn="r">
              <a:defRPr sz="1100"/>
            </a:lvl1pPr>
          </a:lstStyle>
          <a:p>
            <a:fld id="{2151C11E-1A00-48AF-8C08-97C362C67874}" type="datetimeFigureOut">
              <a:rPr lang="en-US" smtClean="0"/>
              <a:pPr/>
              <a:t>11/15/24</a:t>
            </a:fld>
            <a:endParaRPr lang="en-US"/>
          </a:p>
        </p:txBody>
      </p:sp>
      <p:sp>
        <p:nvSpPr>
          <p:cNvPr id="4" name="Footer Placeholder 3"/>
          <p:cNvSpPr>
            <a:spLocks noGrp="1"/>
          </p:cNvSpPr>
          <p:nvPr>
            <p:ph type="ftr" sz="quarter" idx="2"/>
          </p:nvPr>
        </p:nvSpPr>
        <p:spPr>
          <a:xfrm>
            <a:off x="1" y="8719915"/>
            <a:ext cx="2988247" cy="459026"/>
          </a:xfrm>
          <a:prstGeom prst="rect">
            <a:avLst/>
          </a:prstGeom>
        </p:spPr>
        <p:txBody>
          <a:bodyPr vert="horz" lIns="90275" tIns="45137" rIns="90275" bIns="45137" rtlCol="0" anchor="b"/>
          <a:lstStyle>
            <a:lvl1pPr algn="l">
              <a:defRPr sz="1100"/>
            </a:lvl1pPr>
          </a:lstStyle>
          <a:p>
            <a:endParaRPr lang="en-US"/>
          </a:p>
        </p:txBody>
      </p:sp>
      <p:sp>
        <p:nvSpPr>
          <p:cNvPr id="5" name="Slide Number Placeholder 4"/>
          <p:cNvSpPr>
            <a:spLocks noGrp="1"/>
          </p:cNvSpPr>
          <p:nvPr>
            <p:ph type="sldNum" sz="quarter" idx="3"/>
          </p:nvPr>
        </p:nvSpPr>
        <p:spPr>
          <a:xfrm>
            <a:off x="3904707" y="8719915"/>
            <a:ext cx="2988247" cy="459026"/>
          </a:xfrm>
          <a:prstGeom prst="rect">
            <a:avLst/>
          </a:prstGeom>
        </p:spPr>
        <p:txBody>
          <a:bodyPr vert="horz" lIns="90275" tIns="45137" rIns="90275" bIns="45137" rtlCol="0" anchor="b"/>
          <a:lstStyle>
            <a:lvl1pPr algn="r">
              <a:defRPr sz="1100"/>
            </a:lvl1pPr>
          </a:lstStyle>
          <a:p>
            <a:fld id="{2AFFDF9B-F3F5-4382-A25B-4EAA3B410B8E}" type="slidenum">
              <a:rPr lang="en-US" smtClean="0"/>
              <a:pPr/>
              <a:t>‹#›</a:t>
            </a:fld>
            <a:endParaRPr lang="en-US"/>
          </a:p>
        </p:txBody>
      </p:sp>
    </p:spTree>
    <p:extLst>
      <p:ext uri="{BB962C8B-B14F-4D97-AF65-F5344CB8AC3E}">
        <p14:creationId xmlns:p14="http://schemas.microsoft.com/office/powerpoint/2010/main" val="2996588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59026"/>
          </a:xfrm>
          <a:prstGeom prst="rect">
            <a:avLst/>
          </a:prstGeom>
        </p:spPr>
        <p:txBody>
          <a:bodyPr vert="horz" lIns="91833" tIns="45917" rIns="91833" bIns="45917" rtlCol="0"/>
          <a:lstStyle>
            <a:lvl1pPr algn="l">
              <a:defRPr sz="1100">
                <a:latin typeface="Arial" pitchFamily="34" charset="0"/>
              </a:defRPr>
            </a:lvl1pPr>
          </a:lstStyle>
          <a:p>
            <a:endParaRPr lang="en-US" dirty="0"/>
          </a:p>
        </p:txBody>
      </p:sp>
      <p:sp>
        <p:nvSpPr>
          <p:cNvPr id="3" name="Date Placeholder 2"/>
          <p:cNvSpPr>
            <a:spLocks noGrp="1"/>
          </p:cNvSpPr>
          <p:nvPr>
            <p:ph type="dt" idx="1"/>
          </p:nvPr>
        </p:nvSpPr>
        <p:spPr>
          <a:xfrm>
            <a:off x="3905295" y="0"/>
            <a:ext cx="2987622" cy="459026"/>
          </a:xfrm>
          <a:prstGeom prst="rect">
            <a:avLst/>
          </a:prstGeom>
        </p:spPr>
        <p:txBody>
          <a:bodyPr vert="horz" lIns="91833" tIns="45917" rIns="91833" bIns="45917" rtlCol="0"/>
          <a:lstStyle>
            <a:lvl1pPr algn="r">
              <a:defRPr sz="1100">
                <a:latin typeface="Arial" pitchFamily="34" charset="0"/>
              </a:defRPr>
            </a:lvl1pPr>
          </a:lstStyle>
          <a:p>
            <a:fld id="{8C7BB64C-82E2-466C-9C50-B2DA6307AB11}" type="datetimeFigureOut">
              <a:rPr lang="en-US" smtClean="0"/>
              <a:pPr/>
              <a:t>11/15/24</a:t>
            </a:fld>
            <a:endParaRPr lang="en-US" dirty="0"/>
          </a:p>
        </p:txBody>
      </p:sp>
      <p:sp>
        <p:nvSpPr>
          <p:cNvPr id="4" name="Slide Image Placeholder 3"/>
          <p:cNvSpPr>
            <a:spLocks noGrp="1" noRot="1" noChangeAspect="1"/>
          </p:cNvSpPr>
          <p:nvPr>
            <p:ph type="sldImg" idx="2"/>
          </p:nvPr>
        </p:nvSpPr>
        <p:spPr>
          <a:xfrm>
            <a:off x="387350" y="690563"/>
            <a:ext cx="6119813" cy="3443287"/>
          </a:xfrm>
          <a:prstGeom prst="rect">
            <a:avLst/>
          </a:prstGeom>
          <a:noFill/>
          <a:ln w="12700">
            <a:solidFill>
              <a:prstClr val="black"/>
            </a:solidFill>
          </a:ln>
        </p:spPr>
        <p:txBody>
          <a:bodyPr vert="horz" lIns="91833" tIns="45917" rIns="91833" bIns="45917" rtlCol="0" anchor="ctr"/>
          <a:lstStyle/>
          <a:p>
            <a:endParaRPr lang="en-US" dirty="0"/>
          </a:p>
        </p:txBody>
      </p:sp>
      <p:sp>
        <p:nvSpPr>
          <p:cNvPr id="5" name="Notes Placeholder 4"/>
          <p:cNvSpPr>
            <a:spLocks noGrp="1"/>
          </p:cNvSpPr>
          <p:nvPr>
            <p:ph type="body" sz="quarter" idx="3"/>
          </p:nvPr>
        </p:nvSpPr>
        <p:spPr>
          <a:xfrm>
            <a:off x="689452" y="4360744"/>
            <a:ext cx="5515610" cy="4131231"/>
          </a:xfrm>
          <a:prstGeom prst="rect">
            <a:avLst/>
          </a:prstGeom>
        </p:spPr>
        <p:txBody>
          <a:bodyPr vert="horz" lIns="91833" tIns="45917" rIns="91833" bIns="4591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19895"/>
            <a:ext cx="2987622" cy="459026"/>
          </a:xfrm>
          <a:prstGeom prst="rect">
            <a:avLst/>
          </a:prstGeom>
        </p:spPr>
        <p:txBody>
          <a:bodyPr vert="horz" lIns="91833" tIns="45917" rIns="91833" bIns="45917" rtlCol="0" anchor="b"/>
          <a:lstStyle>
            <a:lvl1pPr algn="l">
              <a:defRPr sz="1100">
                <a:latin typeface="Arial" pitchFamily="34" charset="0"/>
              </a:defRPr>
            </a:lvl1pPr>
          </a:lstStyle>
          <a:p>
            <a:endParaRPr lang="en-US" dirty="0"/>
          </a:p>
        </p:txBody>
      </p:sp>
      <p:sp>
        <p:nvSpPr>
          <p:cNvPr id="7" name="Slide Number Placeholder 6"/>
          <p:cNvSpPr>
            <a:spLocks noGrp="1"/>
          </p:cNvSpPr>
          <p:nvPr>
            <p:ph type="sldNum" sz="quarter" idx="5"/>
          </p:nvPr>
        </p:nvSpPr>
        <p:spPr>
          <a:xfrm>
            <a:off x="3905295" y="8719895"/>
            <a:ext cx="2987622" cy="459026"/>
          </a:xfrm>
          <a:prstGeom prst="rect">
            <a:avLst/>
          </a:prstGeom>
        </p:spPr>
        <p:txBody>
          <a:bodyPr vert="horz" lIns="91833" tIns="45917" rIns="91833" bIns="45917" rtlCol="0" anchor="b"/>
          <a:lstStyle>
            <a:lvl1pPr algn="r">
              <a:defRPr sz="1100">
                <a:latin typeface="Arial" pitchFamily="34" charset="0"/>
              </a:defRPr>
            </a:lvl1pPr>
          </a:lstStyle>
          <a:p>
            <a:fld id="{A778FBA5-F957-4CE9-A734-9CFA9C4F5603}" type="slidenum">
              <a:rPr lang="en-US" smtClean="0"/>
              <a:pPr/>
              <a:t>‹#›</a:t>
            </a:fld>
            <a:endParaRPr lang="en-US" dirty="0"/>
          </a:p>
        </p:txBody>
      </p:sp>
    </p:spTree>
    <p:extLst>
      <p:ext uri="{BB962C8B-B14F-4D97-AF65-F5344CB8AC3E}">
        <p14:creationId xmlns:p14="http://schemas.microsoft.com/office/powerpoint/2010/main" val="1255905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8</a:t>
            </a:fld>
            <a:endParaRPr lang="en-US" dirty="0"/>
          </a:p>
        </p:txBody>
      </p:sp>
    </p:spTree>
    <p:extLst>
      <p:ext uri="{BB962C8B-B14F-4D97-AF65-F5344CB8AC3E}">
        <p14:creationId xmlns:p14="http://schemas.microsoft.com/office/powerpoint/2010/main" val="3785020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gif"/><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2" name="Straight Connector 12"/>
          <p:cNvCxnSpPr>
            <a:cxnSpLocks noChangeShapeType="1"/>
          </p:cNvCxnSpPr>
          <p:nvPr userDrawn="1"/>
        </p:nvCxnSpPr>
        <p:spPr bwMode="auto">
          <a:xfrm>
            <a:off x="0" y="950913"/>
            <a:ext cx="12192000"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92000" cy="0"/>
          </a:xfrm>
          <a:prstGeom prst="line">
            <a:avLst/>
          </a:prstGeom>
          <a:noFill/>
          <a:ln w="22225" algn="ctr">
            <a:solidFill>
              <a:schemeClr val="accent4"/>
            </a:solidFill>
            <a:round/>
            <a:headEnd type="none" w="sm" len="sm"/>
            <a:tailEnd type="none" w="sm" len="sm"/>
          </a:ln>
        </p:spPr>
      </p:cxnSp>
      <p:cxnSp>
        <p:nvCxnSpPr>
          <p:cNvPr id="25" name="Straight Connector 12"/>
          <p:cNvCxnSpPr>
            <a:cxnSpLocks noChangeShapeType="1"/>
          </p:cNvCxnSpPr>
          <p:nvPr userDrawn="1"/>
        </p:nvCxnSpPr>
        <p:spPr bwMode="auto">
          <a:xfrm>
            <a:off x="0" y="950913"/>
            <a:ext cx="12192000" cy="0"/>
          </a:xfrm>
          <a:prstGeom prst="line">
            <a:avLst/>
          </a:prstGeom>
          <a:noFill/>
          <a:ln w="22225" algn="ctr">
            <a:solidFill>
              <a:schemeClr val="accent4"/>
            </a:solidFill>
            <a:round/>
            <a:headEnd type="none" w="sm" len="sm"/>
            <a:tailEnd type="none" w="sm" len="sm"/>
          </a:ln>
        </p:spPr>
      </p:cxnSp>
      <p:cxnSp>
        <p:nvCxnSpPr>
          <p:cNvPr id="26" name="Straight Connector 25"/>
          <p:cNvCxnSpPr>
            <a:cxnSpLocks noChangeShapeType="1"/>
          </p:cNvCxnSpPr>
          <p:nvPr userDrawn="1"/>
        </p:nvCxnSpPr>
        <p:spPr bwMode="auto">
          <a:xfrm>
            <a:off x="0" y="6354186"/>
            <a:ext cx="12192000" cy="0"/>
          </a:xfrm>
          <a:prstGeom prst="line">
            <a:avLst/>
          </a:prstGeom>
          <a:noFill/>
          <a:ln w="22225" algn="ctr">
            <a:solidFill>
              <a:schemeClr val="accent4"/>
            </a:solidFill>
            <a:round/>
            <a:headEnd type="none" w="sm" len="sm"/>
            <a:tailEnd type="none" w="sm" len="sm"/>
          </a:ln>
        </p:spPr>
      </p:cxnSp>
      <p:sp>
        <p:nvSpPr>
          <p:cNvPr id="42" name="Rectangle 7"/>
          <p:cNvSpPr>
            <a:spLocks noGrp="1" noChangeArrowheads="1"/>
          </p:cNvSpPr>
          <p:nvPr>
            <p:ph type="subTitle" idx="1"/>
          </p:nvPr>
        </p:nvSpPr>
        <p:spPr>
          <a:xfrm>
            <a:off x="1108364" y="3011559"/>
            <a:ext cx="9975272"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43" name="Title Placeholder 1"/>
          <p:cNvSpPr>
            <a:spLocks noGrp="1"/>
          </p:cNvSpPr>
          <p:nvPr>
            <p:ph type="ctrTitle"/>
          </p:nvPr>
        </p:nvSpPr>
        <p:spPr>
          <a:xfrm>
            <a:off x="1108364" y="1560265"/>
            <a:ext cx="9975272"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44" name="Straight Connector 12"/>
          <p:cNvCxnSpPr>
            <a:cxnSpLocks noChangeShapeType="1"/>
          </p:cNvCxnSpPr>
          <p:nvPr userDrawn="1"/>
        </p:nvCxnSpPr>
        <p:spPr bwMode="auto">
          <a:xfrm>
            <a:off x="0" y="950913"/>
            <a:ext cx="12192000" cy="0"/>
          </a:xfrm>
          <a:prstGeom prst="line">
            <a:avLst/>
          </a:prstGeom>
          <a:noFill/>
          <a:ln w="22225" algn="ctr">
            <a:solidFill>
              <a:schemeClr val="accent4"/>
            </a:solidFill>
            <a:round/>
            <a:headEnd type="none" w="sm" len="sm"/>
            <a:tailEnd type="none" w="sm" len="sm"/>
          </a:ln>
        </p:spPr>
      </p:cxnSp>
      <p:cxnSp>
        <p:nvCxnSpPr>
          <p:cNvPr id="45" name="Straight Connector 44"/>
          <p:cNvCxnSpPr>
            <a:cxnSpLocks noChangeShapeType="1"/>
          </p:cNvCxnSpPr>
          <p:nvPr userDrawn="1"/>
        </p:nvCxnSpPr>
        <p:spPr bwMode="auto">
          <a:xfrm>
            <a:off x="0" y="6354186"/>
            <a:ext cx="12192000" cy="0"/>
          </a:xfrm>
          <a:prstGeom prst="line">
            <a:avLst/>
          </a:prstGeom>
          <a:noFill/>
          <a:ln w="22225" algn="ctr">
            <a:solidFill>
              <a:schemeClr val="accent4"/>
            </a:solidFill>
            <a:round/>
            <a:headEnd type="none" w="sm" len="sm"/>
            <a:tailEnd type="none" w="sm" len="sm"/>
          </a:ln>
        </p:spPr>
      </p:cxnSp>
      <p:pic>
        <p:nvPicPr>
          <p:cNvPr id="46" name="Picture 45" descr="LL_Logo_blue.png"/>
          <p:cNvPicPr>
            <a:picLocks noChangeAspect="1"/>
          </p:cNvPicPr>
          <p:nvPr userDrawn="1"/>
        </p:nvPicPr>
        <p:blipFill>
          <a:blip r:embed="rId2" cstate="print"/>
          <a:stretch>
            <a:fillRect/>
          </a:stretch>
        </p:blipFill>
        <p:spPr>
          <a:xfrm>
            <a:off x="4355024" y="4771447"/>
            <a:ext cx="3696345" cy="345245"/>
          </a:xfrm>
          <a:prstGeom prst="rect">
            <a:avLst/>
          </a:prstGeom>
        </p:spPr>
      </p:pic>
      <p:pic>
        <p:nvPicPr>
          <p:cNvPr id="49" name="Picture 2" descr="C:\Users\st16626\Desktop\downloa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54236" y="194838"/>
            <a:ext cx="1865984" cy="4786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st16626\Desktop\NOAA_logo.sv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1734" y="136996"/>
            <a:ext cx="615914" cy="5943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Users\st16626\Desktop\MIT_logo.svg.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548546" y="239181"/>
            <a:ext cx="1003844" cy="3899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st16626\Desktop\umass-logo400.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980715" y="136996"/>
            <a:ext cx="628953" cy="5943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Users\st16626\Desktop\GoddardLogoVector.gi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205503" y="214596"/>
            <a:ext cx="1387003" cy="4391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C:\Users\st16626\Desktop\WFF_LOGO__2_.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020831" y="136996"/>
            <a:ext cx="771312" cy="5943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userDrawn="1"/>
        </p:nvPicPr>
        <p:blipFill rotWithShape="1">
          <a:blip r:embed="rId9" cstate="print">
            <a:extLst>
              <a:ext uri="{28A0092B-C50C-407E-A947-70E740481C1C}">
                <a14:useLocalDpi xmlns:a14="http://schemas.microsoft.com/office/drawing/2010/main" val="0"/>
              </a:ext>
            </a:extLst>
          </a:blip>
          <a:srcRect l="16190" t="26618" r="16450" b="25950"/>
          <a:stretch/>
        </p:blipFill>
        <p:spPr>
          <a:xfrm>
            <a:off x="1439071" y="196051"/>
            <a:ext cx="1359072" cy="476250"/>
          </a:xfrm>
          <a:prstGeom prst="rect">
            <a:avLst/>
          </a:prstGeom>
        </p:spPr>
      </p:pic>
      <p:pic>
        <p:nvPicPr>
          <p:cNvPr id="56" name="Picture 5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0467" y="126593"/>
            <a:ext cx="629222" cy="615166"/>
          </a:xfrm>
          <a:prstGeom prst="rect">
            <a:avLst/>
          </a:prstGeom>
        </p:spPr>
      </p:pic>
      <p:sp>
        <p:nvSpPr>
          <p:cNvPr id="58" name="TextBox 57"/>
          <p:cNvSpPr txBox="1"/>
          <p:nvPr userDrawn="1"/>
        </p:nvSpPr>
        <p:spPr>
          <a:xfrm>
            <a:off x="239152" y="5413385"/>
            <a:ext cx="11610537" cy="692497"/>
          </a:xfrm>
          <a:prstGeom prst="rect">
            <a:avLst/>
          </a:prstGeom>
          <a:noFill/>
        </p:spPr>
        <p:txBody>
          <a:bodyPr wrap="square" rtlCol="0">
            <a:spAutoFit/>
          </a:bodyPr>
          <a:lstStyle/>
          <a:p>
            <a:pPr algn="ctr"/>
            <a:r>
              <a:rPr lang="en-US" sz="1300" b="1" i="1" dirty="0"/>
              <a:t>This material is based upon work supported by the ESSP Program Office at NASA Langley Research Center under Air Force Contract No. FA8702-15-D-0001. Any opinions, findings and conclusions or recommendations expressed in this material are those of the author(s) and do not necessarily reflect the views of the ESSP Program Office.</a:t>
            </a:r>
            <a:endParaRPr lang="en-US" sz="1300" b="1" dirty="0"/>
          </a:p>
        </p:txBody>
      </p:sp>
      <p:sp>
        <p:nvSpPr>
          <p:cNvPr id="59" name="TextBox 58"/>
          <p:cNvSpPr txBox="1"/>
          <p:nvPr userDrawn="1"/>
        </p:nvSpPr>
        <p:spPr>
          <a:xfrm>
            <a:off x="0" y="6369540"/>
            <a:ext cx="12192000" cy="461665"/>
          </a:xfrm>
          <a:prstGeom prst="rect">
            <a:avLst/>
          </a:prstGeom>
          <a:noFill/>
        </p:spPr>
        <p:txBody>
          <a:bodyPr wrap="square" rtlCol="0">
            <a:spAutoFit/>
          </a:bodyPr>
          <a:lstStyle/>
          <a:p>
            <a:pPr algn="ctr"/>
            <a:r>
              <a:rPr lang="en-US" sz="1200" b="1" i="1" dirty="0"/>
              <a:t>Distribution authorized to U.S. Government Agencies and their Contractors. Other requests for this document shall be referred to AFLCMC/PZM, 20 Schilling Circle, </a:t>
            </a:r>
            <a:r>
              <a:rPr lang="en-US" sz="1200" b="1" i="1" dirty="0" err="1"/>
              <a:t>Hanscom</a:t>
            </a:r>
            <a:r>
              <a:rPr lang="en-US" sz="1200" b="1" i="1" dirty="0"/>
              <a:t> AFB MA 01731.</a:t>
            </a:r>
            <a:endParaRPr lang="en-US" sz="1400" b="1" dirty="0"/>
          </a:p>
        </p:txBody>
      </p:sp>
      <p:pic>
        <p:nvPicPr>
          <p:cNvPr id="23" name="Picture 2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21989" y="3375736"/>
            <a:ext cx="1371600" cy="1371600"/>
          </a:xfrm>
          <a:prstGeom prst="rect">
            <a:avLst/>
          </a:prstGeom>
        </p:spPr>
      </p:pic>
      <p:pic>
        <p:nvPicPr>
          <p:cNvPr id="24" name="Picture 2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42283" y="3238500"/>
            <a:ext cx="2194560" cy="16459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659" y="1700213"/>
            <a:ext cx="8606367"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2224" y="5706497"/>
            <a:ext cx="860755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2224" y="1249252"/>
            <a:ext cx="8607552"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8"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254038" y="101601"/>
            <a:ext cx="8655351" cy="816989"/>
          </a:xfrm>
        </p:spPr>
        <p:txBody>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9" y="1293094"/>
            <a:ext cx="5318753"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20449" y="1293094"/>
            <a:ext cx="5318753"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8"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4036" y="145150"/>
            <a:ext cx="9683928"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4038" y="593821"/>
            <a:ext cx="9683839" cy="296863"/>
          </a:xfrm>
          <a:prstGeom prst="rect">
            <a:avLst/>
          </a:prstGeom>
        </p:spPr>
        <p:txBody>
          <a:bodyPr/>
          <a:lstStyle>
            <a:lvl1pPr marL="0" indent="0" algn="ctr">
              <a:lnSpc>
                <a:spcPts val="2400"/>
              </a:lnSpc>
              <a:buNone/>
              <a:defRPr sz="2400"/>
            </a:lvl1pPr>
          </a:lstStyle>
          <a:p>
            <a:pPr lvl="0"/>
            <a:r>
              <a:rPr lang="en-US" dirty="0"/>
              <a:t>Click to add Subtitle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8" y="1680754"/>
            <a:ext cx="10918365"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3200" y="1768106"/>
            <a:ext cx="7960595"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3200" y="5603133"/>
            <a:ext cx="7960595"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3200" y="1312860"/>
            <a:ext cx="7960595"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5444" y="1828800"/>
            <a:ext cx="7583424"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6480" y="5229437"/>
            <a:ext cx="7583424"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6480" y="1368517"/>
            <a:ext cx="7583424"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4038" y="101601"/>
            <a:ext cx="8695991" cy="816989"/>
          </a:xfrm>
          <a:prstGeom prst="rect">
            <a:avLst/>
          </a:prstGeom>
        </p:spPr>
        <p:txBody>
          <a:bodyPr vert="horz" lIns="91440" tIns="45720" rIns="91440" bIns="45720" rtlCol="0" anchor="ctr">
            <a:noAutofit/>
          </a:bodyPr>
          <a:lstStyle/>
          <a:p>
            <a:r>
              <a:rPr lang="en-US" dirty="0"/>
              <a:t>Click to edit Master title style</a:t>
            </a:r>
          </a:p>
        </p:txBody>
      </p:sp>
      <p:cxnSp>
        <p:nvCxnSpPr>
          <p:cNvPr id="18" name="Straight Connector 12"/>
          <p:cNvCxnSpPr>
            <a:cxnSpLocks noChangeShapeType="1"/>
          </p:cNvCxnSpPr>
          <p:nvPr/>
        </p:nvCxnSpPr>
        <p:spPr bwMode="auto">
          <a:xfrm>
            <a:off x="0" y="950913"/>
            <a:ext cx="12192000"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92000"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p:nvSpPr>
        <p:spPr bwMode="auto">
          <a:xfrm>
            <a:off x="429381" y="6451134"/>
            <a:ext cx="1503497" cy="220122"/>
          </a:xfrm>
          <a:prstGeom prst="rect">
            <a:avLst/>
          </a:prstGeom>
          <a:noFill/>
          <a:ln w="9525">
            <a:noFill/>
            <a:miter lim="800000"/>
            <a:headEnd/>
            <a:tailEnd/>
          </a:ln>
          <a:effectLst/>
        </p:spPr>
        <p:txBody>
          <a:bodyPr wrap="square" lIns="45720" tIns="0" rIns="0" bIns="0"/>
          <a:lstStyle/>
          <a:p>
            <a:pPr>
              <a:defRPr/>
            </a:pPr>
            <a:r>
              <a:rPr lang="en-US" sz="700" dirty="0">
                <a:solidFill>
                  <a:srgbClr val="000000"/>
                </a:solidFill>
                <a:cs typeface="Arial" pitchFamily="34" charset="0"/>
              </a:rPr>
              <a:t>TROPICS  EOPM     -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Author Name    20Nov24</a:t>
            </a:r>
            <a:endParaRPr lang="en-US" sz="700" dirty="0">
              <a:solidFill>
                <a:schemeClr val="tx1"/>
              </a:solidFill>
              <a:cs typeface="Arial" pitchFamily="34" charset="0"/>
            </a:endParaRPr>
          </a:p>
        </p:txBody>
      </p:sp>
      <p:pic>
        <p:nvPicPr>
          <p:cNvPr id="15" name="Content Placeholder 3" descr="LL_Logo_alone_blue.png"/>
          <p:cNvPicPr>
            <a:picLocks noChangeAspect="1"/>
          </p:cNvPicPr>
          <p:nvPr/>
        </p:nvPicPr>
        <p:blipFill>
          <a:blip r:embed="rId12" cstate="print"/>
          <a:stretch>
            <a:fillRect/>
          </a:stretch>
        </p:blipFill>
        <p:spPr>
          <a:xfrm>
            <a:off x="487679" y="246887"/>
            <a:ext cx="550707" cy="531083"/>
          </a:xfrm>
          <a:prstGeom prst="rect">
            <a:avLst/>
          </a:prstGeom>
        </p:spPr>
      </p:pic>
      <p:pic>
        <p:nvPicPr>
          <p:cNvPr id="16" name="Picture 15" descr="LL_Logo_blue_nomark.png"/>
          <p:cNvPicPr>
            <a:picLocks noChangeAspect="1"/>
          </p:cNvPicPr>
          <p:nvPr/>
        </p:nvPicPr>
        <p:blipFill>
          <a:blip r:embed="rId13" cstate="print"/>
          <a:stretch>
            <a:fillRect/>
          </a:stretch>
        </p:blipFill>
        <p:spPr>
          <a:xfrm>
            <a:off x="9655444" y="6473952"/>
            <a:ext cx="2054872" cy="228224"/>
          </a:xfrm>
          <a:prstGeom prst="rect">
            <a:avLst/>
          </a:prstGeom>
        </p:spPr>
      </p:pic>
      <p:pic>
        <p:nvPicPr>
          <p:cNvPr id="8" name="Picture 2" descr="C:\Users\st16626\Desktop\NASA_logo.svg.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039755" y="188548"/>
            <a:ext cx="861093" cy="647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ESSP Logo Version 4"/>
          <p:cNvPicPr>
            <a:picLocks noChangeAspect="1" noChangeArrowheads="1"/>
          </p:cNvPicPr>
          <p:nvPr userDrawn="1"/>
        </p:nvPicPr>
        <p:blipFill>
          <a:blip r:embed="rId15" cstate="print"/>
          <a:srcRect/>
          <a:stretch>
            <a:fillRect/>
          </a:stretch>
        </p:blipFill>
        <p:spPr bwMode="auto">
          <a:xfrm>
            <a:off x="10027708" y="233680"/>
            <a:ext cx="995256" cy="54195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94" r:id="rId3"/>
    <p:sldLayoutId id="2147483689" r:id="rId4"/>
    <p:sldLayoutId id="2147483695" r:id="rId5"/>
    <p:sldLayoutId id="2147483692" r:id="rId6"/>
    <p:sldLayoutId id="2147483693" r:id="rId7"/>
    <p:sldLayoutId id="2147483676" r:id="rId8"/>
    <p:sldLayoutId id="2147483690" r:id="rId9"/>
    <p:sldLayoutId id="2147483691" r:id="rId10"/>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1D2EE0C-6B0E-4887-9B0D-517757EF667E}"/>
              </a:ext>
            </a:extLst>
          </p:cNvPr>
          <p:cNvSpPr>
            <a:spLocks noGrp="1"/>
          </p:cNvSpPr>
          <p:nvPr>
            <p:ph type="subTitle" idx="1"/>
          </p:nvPr>
        </p:nvSpPr>
        <p:spPr/>
        <p:txBody>
          <a:bodyPr/>
          <a:lstStyle/>
          <a:p>
            <a:pPr marL="0" indent="0" algn="ctr">
              <a:spcAft>
                <a:spcPts val="1200"/>
              </a:spcAft>
              <a:buNone/>
            </a:pPr>
            <a:r>
              <a:rPr lang="en-US" sz="2800" dirty="0">
                <a:solidFill>
                  <a:schemeClr val="tx1"/>
                </a:solidFill>
              </a:rPr>
              <a:t>Patrick Duran, Bill Blackwell, Vince Leslie</a:t>
            </a:r>
          </a:p>
          <a:p>
            <a:pPr marL="0" indent="0" algn="ctr">
              <a:spcAft>
                <a:spcPts val="1200"/>
              </a:spcAft>
              <a:buNone/>
            </a:pPr>
            <a:r>
              <a:rPr lang="en-US" dirty="0">
                <a:solidFill>
                  <a:schemeClr val="tx1"/>
                </a:solidFill>
              </a:rPr>
              <a:t>TROPICS EOPM</a:t>
            </a:r>
          </a:p>
          <a:p>
            <a:pPr marL="0" indent="0" algn="ctr">
              <a:spcAft>
                <a:spcPts val="1200"/>
              </a:spcAft>
              <a:buNone/>
            </a:pPr>
            <a:r>
              <a:rPr lang="en-US" dirty="0">
                <a:solidFill>
                  <a:schemeClr val="tx1"/>
                </a:solidFill>
              </a:rPr>
              <a:t>November 20, 2024</a:t>
            </a:r>
          </a:p>
          <a:p>
            <a:endParaRPr lang="en-US" dirty="0"/>
          </a:p>
        </p:txBody>
      </p:sp>
      <p:sp>
        <p:nvSpPr>
          <p:cNvPr id="7" name="Title 6">
            <a:extLst>
              <a:ext uri="{FF2B5EF4-FFF2-40B4-BE49-F238E27FC236}">
                <a16:creationId xmlns:a16="http://schemas.microsoft.com/office/drawing/2014/main" id="{63F08567-0887-4BE8-9D88-1B27D8BDBFB3}"/>
              </a:ext>
            </a:extLst>
          </p:cNvPr>
          <p:cNvSpPr>
            <a:spLocks noGrp="1"/>
          </p:cNvSpPr>
          <p:nvPr>
            <p:ph type="ctrTitle"/>
          </p:nvPr>
        </p:nvSpPr>
        <p:spPr/>
        <p:txBody>
          <a:bodyPr/>
          <a:lstStyle/>
          <a:p>
            <a:r>
              <a:rPr lang="en-US" dirty="0"/>
              <a:t>The TROPICS Mission Applications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48D5C-C91B-BEE2-E5C7-2ACBED12A4E5}"/>
              </a:ext>
            </a:extLst>
          </p:cNvPr>
          <p:cNvSpPr txBox="1"/>
          <p:nvPr/>
        </p:nvSpPr>
        <p:spPr>
          <a:xfrm>
            <a:off x="6096000" y="1025340"/>
            <a:ext cx="5942957" cy="532453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Some outcomes and recommendations</a:t>
            </a:r>
          </a:p>
          <a:p>
            <a:pPr marL="742950" lvl="1" indent="-285750">
              <a:buFont typeface="Arial" panose="020B0604020202020204" pitchFamily="34" charset="0"/>
              <a:buChar char="•"/>
            </a:pPr>
            <a:r>
              <a:rPr lang="en-US" sz="2000" dirty="0"/>
              <a:t>The CYGNSS and TROPICS science teams and applications communities should work together on synergistic topics:</a:t>
            </a:r>
          </a:p>
          <a:p>
            <a:pPr marL="1200150" lvl="2" indent="-285750">
              <a:buFont typeface="Arial" panose="020B0604020202020204" pitchFamily="34" charset="0"/>
              <a:buChar char="•"/>
            </a:pPr>
            <a:r>
              <a:rPr lang="en-US" sz="2000" dirty="0"/>
              <a:t>Soil moisture, precipitation, inundation</a:t>
            </a:r>
          </a:p>
          <a:p>
            <a:pPr marL="1200150" lvl="2" indent="-285750">
              <a:buFont typeface="Arial" panose="020B0604020202020204" pitchFamily="34" charset="0"/>
              <a:buChar char="•"/>
            </a:pPr>
            <a:r>
              <a:rPr lang="en-US" sz="2000" dirty="0"/>
              <a:t>Tropical cyclones and tropical rainfall</a:t>
            </a:r>
          </a:p>
          <a:p>
            <a:pPr marL="1200150" lvl="2" indent="-285750">
              <a:buFont typeface="Arial" panose="020B0604020202020204" pitchFamily="34" charset="0"/>
              <a:buChar char="•"/>
            </a:pPr>
            <a:r>
              <a:rPr lang="en-US" sz="2000" dirty="0"/>
              <a:t>Data assimilation</a:t>
            </a:r>
          </a:p>
          <a:p>
            <a:pPr marL="742950" lvl="1" indent="-285750">
              <a:buFont typeface="Arial" panose="020B0604020202020204" pitchFamily="34" charset="0"/>
              <a:buChar char="•"/>
            </a:pPr>
            <a:r>
              <a:rPr lang="en-US" sz="2000" dirty="0"/>
              <a:t>Develop tools that facilitate intercomparison of data from multiple missions</a:t>
            </a:r>
          </a:p>
          <a:p>
            <a:pPr marL="742950" lvl="1" indent="-285750">
              <a:buFont typeface="Arial" panose="020B0604020202020204" pitchFamily="34" charset="0"/>
              <a:buChar char="•"/>
            </a:pPr>
            <a:r>
              <a:rPr lang="en-US" sz="2000" dirty="0"/>
              <a:t>Create Level 3 products for TROPICS to expand userbase</a:t>
            </a:r>
          </a:p>
          <a:p>
            <a:pPr marL="742950" lvl="1" indent="-285750">
              <a:buFont typeface="Arial" panose="020B0604020202020204" pitchFamily="34" charset="0"/>
              <a:buChar char="•"/>
            </a:pPr>
            <a:r>
              <a:rPr lang="en-US" sz="2000" dirty="0"/>
              <a:t>Engage with other national and regional weather forecast centers</a:t>
            </a:r>
          </a:p>
          <a:p>
            <a:pPr marL="742950" lvl="1" indent="-285750">
              <a:buFont typeface="Arial" panose="020B0604020202020204" pitchFamily="34" charset="0"/>
              <a:buChar char="•"/>
            </a:pPr>
            <a:r>
              <a:rPr lang="en-US" sz="2000" dirty="0"/>
              <a:t>Develop short- and long-form training to help researchers and forecasters make best use of the data</a:t>
            </a:r>
          </a:p>
          <a:p>
            <a:pPr marL="285750" indent="-285750">
              <a:buFont typeface="Arial" panose="020B0604020202020204" pitchFamily="34" charset="0"/>
              <a:buChar char="•"/>
            </a:pPr>
            <a:endParaRPr lang="en-US" sz="2000" dirty="0"/>
          </a:p>
        </p:txBody>
      </p:sp>
      <p:sp>
        <p:nvSpPr>
          <p:cNvPr id="4" name="Title 2">
            <a:extLst>
              <a:ext uri="{FF2B5EF4-FFF2-40B4-BE49-F238E27FC236}">
                <a16:creationId xmlns:a16="http://schemas.microsoft.com/office/drawing/2014/main" id="{F5A99E18-3DB6-5EA8-E2DB-D17796147EEB}"/>
              </a:ext>
            </a:extLst>
          </p:cNvPr>
          <p:cNvSpPr>
            <a:spLocks noGrp="1"/>
          </p:cNvSpPr>
          <p:nvPr>
            <p:ph type="title"/>
          </p:nvPr>
        </p:nvSpPr>
        <p:spPr/>
        <p:txBody>
          <a:bodyPr/>
          <a:lstStyle/>
          <a:p>
            <a:r>
              <a:rPr lang="en-US" dirty="0"/>
              <a:t>Joint Applications Workshop on CYGNSS and TROPICS</a:t>
            </a:r>
          </a:p>
        </p:txBody>
      </p:sp>
      <p:pic>
        <p:nvPicPr>
          <p:cNvPr id="9" name="Picture 8" descr="A group of people posing for a photo&#10;&#10;Description automatically generated">
            <a:extLst>
              <a:ext uri="{FF2B5EF4-FFF2-40B4-BE49-F238E27FC236}">
                <a16:creationId xmlns:a16="http://schemas.microsoft.com/office/drawing/2014/main" id="{332EAD09-7A0C-6F96-FDED-1850A159815B}"/>
              </a:ext>
            </a:extLst>
          </p:cNvPr>
          <p:cNvPicPr>
            <a:picLocks noChangeAspect="1"/>
          </p:cNvPicPr>
          <p:nvPr/>
        </p:nvPicPr>
        <p:blipFill rotWithShape="1">
          <a:blip r:embed="rId2"/>
          <a:srcRect l="5437" t="11720" b="12707"/>
          <a:stretch/>
        </p:blipFill>
        <p:spPr>
          <a:xfrm>
            <a:off x="153043" y="2018322"/>
            <a:ext cx="6339834" cy="3377767"/>
          </a:xfrm>
          <a:prstGeom prst="rect">
            <a:avLst/>
          </a:prstGeom>
        </p:spPr>
      </p:pic>
    </p:spTree>
    <p:extLst>
      <p:ext uri="{BB962C8B-B14F-4D97-AF65-F5344CB8AC3E}">
        <p14:creationId xmlns:p14="http://schemas.microsoft.com/office/powerpoint/2010/main" val="541680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29FC-9E9A-CD81-3363-8F52BB70BB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61DD70-BD26-E2E7-8693-FCB8D7559822}"/>
              </a:ext>
            </a:extLst>
          </p:cNvPr>
          <p:cNvSpPr>
            <a:spLocks noGrp="1"/>
          </p:cNvSpPr>
          <p:nvPr>
            <p:ph type="title"/>
          </p:nvPr>
        </p:nvSpPr>
        <p:spPr/>
        <p:txBody>
          <a:bodyPr/>
          <a:lstStyle/>
          <a:p>
            <a:r>
              <a:rPr lang="en-US" dirty="0"/>
              <a:t>Efforts in Response to Workshop Recommendations</a:t>
            </a:r>
          </a:p>
        </p:txBody>
      </p:sp>
      <p:sp>
        <p:nvSpPr>
          <p:cNvPr id="2" name="TextBox 1">
            <a:extLst>
              <a:ext uri="{FF2B5EF4-FFF2-40B4-BE49-F238E27FC236}">
                <a16:creationId xmlns:a16="http://schemas.microsoft.com/office/drawing/2014/main" id="{DBE4EA74-171A-167A-CE38-7A2BD9888E76}"/>
              </a:ext>
            </a:extLst>
          </p:cNvPr>
          <p:cNvSpPr txBox="1"/>
          <p:nvPr/>
        </p:nvSpPr>
        <p:spPr>
          <a:xfrm>
            <a:off x="307054" y="1124088"/>
            <a:ext cx="7611650" cy="2862322"/>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t>Recommendation</a:t>
            </a:r>
            <a:r>
              <a:rPr lang="en-US" sz="2000" dirty="0"/>
              <a:t>: The CYGNSS and TROPICS science teams and applications communities should work together on synergistic topics</a:t>
            </a:r>
          </a:p>
          <a:p>
            <a:pPr marL="742950" lvl="1" indent="-285750">
              <a:buFont typeface="Arial" panose="020B0604020202020204" pitchFamily="34" charset="0"/>
              <a:buChar char="•"/>
            </a:pPr>
            <a:r>
              <a:rPr lang="en-US" sz="2000" u="sng" dirty="0"/>
              <a:t>Response</a:t>
            </a:r>
            <a:r>
              <a:rPr lang="en-US" sz="2000" dirty="0"/>
              <a:t>: Joint assimilation of TROPICS and CYGNSS data (led by </a:t>
            </a:r>
            <a:r>
              <a:rPr lang="en-US" sz="2000" dirty="0" err="1"/>
              <a:t>Zhaoxia</a:t>
            </a:r>
            <a:r>
              <a:rPr lang="en-US" sz="2000" dirty="0"/>
              <a:t> Pu)</a:t>
            </a:r>
          </a:p>
          <a:p>
            <a:pPr marL="742950" lvl="1" indent="-285750">
              <a:buFont typeface="Arial" panose="020B0604020202020204" pitchFamily="34" charset="0"/>
              <a:buChar char="•"/>
            </a:pPr>
            <a:r>
              <a:rPr lang="en-US" sz="2000" dirty="0"/>
              <a:t>Assimilating CYGNSS and TROPICS together improved the track and rainfall forecasts for Hurricane Ida (2021)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6" name="Picture 5" descr="Chart&#10;&#10;Description automatically generated">
            <a:extLst>
              <a:ext uri="{FF2B5EF4-FFF2-40B4-BE49-F238E27FC236}">
                <a16:creationId xmlns:a16="http://schemas.microsoft.com/office/drawing/2014/main" id="{7D30E907-8075-C100-C870-B7128EF59AF7}"/>
              </a:ext>
            </a:extLst>
          </p:cNvPr>
          <p:cNvPicPr>
            <a:picLocks noChangeAspect="1"/>
          </p:cNvPicPr>
          <p:nvPr/>
        </p:nvPicPr>
        <p:blipFill rotWithShape="1">
          <a:blip r:embed="rId2"/>
          <a:srcRect t="6608" b="6930"/>
          <a:stretch/>
        </p:blipFill>
        <p:spPr>
          <a:xfrm>
            <a:off x="7758584" y="992216"/>
            <a:ext cx="4362366" cy="3771808"/>
          </a:xfrm>
          <a:prstGeom prst="rect">
            <a:avLst/>
          </a:prstGeom>
        </p:spPr>
      </p:pic>
      <p:sp>
        <p:nvSpPr>
          <p:cNvPr id="7" name="TextBox 6">
            <a:extLst>
              <a:ext uri="{FF2B5EF4-FFF2-40B4-BE49-F238E27FC236}">
                <a16:creationId xmlns:a16="http://schemas.microsoft.com/office/drawing/2014/main" id="{037B71CC-F59D-3E85-A4AD-056AB2244523}"/>
              </a:ext>
            </a:extLst>
          </p:cNvPr>
          <p:cNvSpPr txBox="1"/>
          <p:nvPr/>
        </p:nvSpPr>
        <p:spPr>
          <a:xfrm>
            <a:off x="8168078" y="3059668"/>
            <a:ext cx="2538093" cy="1477328"/>
          </a:xfrm>
          <a:prstGeom prst="rect">
            <a:avLst/>
          </a:prstGeom>
          <a:noFill/>
        </p:spPr>
        <p:txBody>
          <a:bodyPr wrap="square" rtlCol="0">
            <a:spAutoFit/>
          </a:bodyPr>
          <a:lstStyle/>
          <a:p>
            <a:r>
              <a:rPr lang="en-US" dirty="0"/>
              <a:t>NHC</a:t>
            </a:r>
          </a:p>
          <a:p>
            <a:r>
              <a:rPr lang="en-US" dirty="0">
                <a:solidFill>
                  <a:srgbClr val="0E25D6"/>
                </a:solidFill>
              </a:rPr>
              <a:t>CTRL</a:t>
            </a:r>
          </a:p>
          <a:p>
            <a:r>
              <a:rPr lang="en-US" dirty="0">
                <a:solidFill>
                  <a:srgbClr val="FFC000"/>
                </a:solidFill>
              </a:rPr>
              <a:t>CYGNSS</a:t>
            </a:r>
          </a:p>
          <a:p>
            <a:r>
              <a:rPr lang="en-US" dirty="0">
                <a:solidFill>
                  <a:srgbClr val="00B050"/>
                </a:solidFill>
              </a:rPr>
              <a:t>TROPICS</a:t>
            </a:r>
          </a:p>
          <a:p>
            <a:r>
              <a:rPr lang="en-US" dirty="0">
                <a:solidFill>
                  <a:srgbClr val="C00000"/>
                </a:solidFill>
              </a:rPr>
              <a:t>CYGNSS+TROPICS</a:t>
            </a:r>
          </a:p>
        </p:txBody>
      </p:sp>
      <p:pic>
        <p:nvPicPr>
          <p:cNvPr id="15" name="Picture 14">
            <a:extLst>
              <a:ext uri="{FF2B5EF4-FFF2-40B4-BE49-F238E27FC236}">
                <a16:creationId xmlns:a16="http://schemas.microsoft.com/office/drawing/2014/main" id="{92FD7540-0173-213E-A0B2-AB0742841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 r="30161"/>
          <a:stretch/>
        </p:blipFill>
        <p:spPr bwMode="auto">
          <a:xfrm>
            <a:off x="0" y="3562668"/>
            <a:ext cx="5261177" cy="2722319"/>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BB881551-BB8D-BA48-191C-94E4E2991E6F}"/>
              </a:ext>
            </a:extLst>
          </p:cNvPr>
          <p:cNvSpPr txBox="1"/>
          <p:nvPr/>
        </p:nvSpPr>
        <p:spPr>
          <a:xfrm>
            <a:off x="1100555" y="3429000"/>
            <a:ext cx="1595965" cy="369332"/>
          </a:xfrm>
          <a:prstGeom prst="rect">
            <a:avLst/>
          </a:prstGeom>
          <a:noFill/>
        </p:spPr>
        <p:txBody>
          <a:bodyPr wrap="square" rtlCol="0">
            <a:spAutoFit/>
          </a:bodyPr>
          <a:lstStyle/>
          <a:p>
            <a:r>
              <a:rPr lang="en-US" dirty="0"/>
              <a:t>IMERG</a:t>
            </a:r>
          </a:p>
        </p:txBody>
      </p:sp>
      <p:sp>
        <p:nvSpPr>
          <p:cNvPr id="17" name="TextBox 16">
            <a:extLst>
              <a:ext uri="{FF2B5EF4-FFF2-40B4-BE49-F238E27FC236}">
                <a16:creationId xmlns:a16="http://schemas.microsoft.com/office/drawing/2014/main" id="{846E574A-C021-A76C-C4F5-11E4333EE5A0}"/>
              </a:ext>
            </a:extLst>
          </p:cNvPr>
          <p:cNvSpPr txBox="1"/>
          <p:nvPr/>
        </p:nvSpPr>
        <p:spPr>
          <a:xfrm>
            <a:off x="3552278" y="3447770"/>
            <a:ext cx="1121202" cy="369332"/>
          </a:xfrm>
          <a:prstGeom prst="rect">
            <a:avLst/>
          </a:prstGeom>
          <a:noFill/>
        </p:spPr>
        <p:txBody>
          <a:bodyPr wrap="square" rtlCol="0">
            <a:spAutoFit/>
          </a:bodyPr>
          <a:lstStyle/>
          <a:p>
            <a:r>
              <a:rPr lang="en-US" dirty="0"/>
              <a:t>CTRL</a:t>
            </a:r>
          </a:p>
        </p:txBody>
      </p:sp>
      <p:sp>
        <p:nvSpPr>
          <p:cNvPr id="18" name="TextBox 17">
            <a:extLst>
              <a:ext uri="{FF2B5EF4-FFF2-40B4-BE49-F238E27FC236}">
                <a16:creationId xmlns:a16="http://schemas.microsoft.com/office/drawing/2014/main" id="{477AA28C-5208-E4B1-5191-7BEF89ADE4FE}"/>
              </a:ext>
            </a:extLst>
          </p:cNvPr>
          <p:cNvSpPr txBox="1"/>
          <p:nvPr/>
        </p:nvSpPr>
        <p:spPr>
          <a:xfrm>
            <a:off x="5222184" y="3437083"/>
            <a:ext cx="3284217" cy="369332"/>
          </a:xfrm>
          <a:prstGeom prst="rect">
            <a:avLst/>
          </a:prstGeom>
          <a:noFill/>
        </p:spPr>
        <p:txBody>
          <a:bodyPr wrap="square" rtlCol="0">
            <a:spAutoFit/>
          </a:bodyPr>
          <a:lstStyle/>
          <a:p>
            <a:r>
              <a:rPr lang="en-US" dirty="0"/>
              <a:t>TROPICS + CYGNSS</a:t>
            </a:r>
          </a:p>
        </p:txBody>
      </p:sp>
      <p:pic>
        <p:nvPicPr>
          <p:cNvPr id="19" name="Picture 18">
            <a:extLst>
              <a:ext uri="{FF2B5EF4-FFF2-40B4-BE49-F238E27FC236}">
                <a16:creationId xmlns:a16="http://schemas.microsoft.com/office/drawing/2014/main" id="{C1C115FD-45E5-F277-E2E0-66F80BC7CD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3820" y="3727842"/>
            <a:ext cx="2353010" cy="2451052"/>
          </a:xfrm>
          <a:prstGeom prst="rect">
            <a:avLst/>
          </a:prstGeom>
        </p:spPr>
      </p:pic>
    </p:spTree>
    <p:extLst>
      <p:ext uri="{BB962C8B-B14F-4D97-AF65-F5344CB8AC3E}">
        <p14:creationId xmlns:p14="http://schemas.microsoft.com/office/powerpoint/2010/main" val="124204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Efforts in Response to Workshop Recommendations</a:t>
            </a:r>
          </a:p>
        </p:txBody>
      </p:sp>
      <p:sp>
        <p:nvSpPr>
          <p:cNvPr id="2" name="TextBox 1">
            <a:extLst>
              <a:ext uri="{FF2B5EF4-FFF2-40B4-BE49-F238E27FC236}">
                <a16:creationId xmlns:a16="http://schemas.microsoft.com/office/drawing/2014/main" id="{26D090E9-1B43-60C2-BDA3-B96C7C4EC391}"/>
              </a:ext>
            </a:extLst>
          </p:cNvPr>
          <p:cNvSpPr txBox="1"/>
          <p:nvPr/>
        </p:nvSpPr>
        <p:spPr>
          <a:xfrm>
            <a:off x="307054" y="1124088"/>
            <a:ext cx="5690975" cy="5324535"/>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t>Recommendation</a:t>
            </a:r>
            <a:r>
              <a:rPr lang="en-US" sz="2000" dirty="0"/>
              <a:t>: Develop tools that facilitate intercomparison of data from multiple missions</a:t>
            </a:r>
          </a:p>
          <a:p>
            <a:pPr marL="742950" lvl="1" indent="-285750">
              <a:buFont typeface="Arial" panose="020B0604020202020204" pitchFamily="34" charset="0"/>
              <a:buChar char="•"/>
            </a:pPr>
            <a:r>
              <a:rPr lang="en-US" sz="2000" u="sng" dirty="0"/>
              <a:t>Response</a:t>
            </a:r>
            <a:r>
              <a:rPr lang="en-US" sz="2000" dirty="0"/>
              <a:t>: Development of the Cyclone </a:t>
            </a:r>
            <a:r>
              <a:rPr lang="en-US" sz="2000" dirty="0" err="1"/>
              <a:t>CataLog</a:t>
            </a:r>
            <a:r>
              <a:rPr lang="en-US" sz="2000" dirty="0"/>
              <a:t> of Observations from NASA Environmental Satellites (CYCLONES) dashboard [Led early adopter Brent Roberts and funded by Christina Moats-Xavier.]</a:t>
            </a:r>
          </a:p>
          <a:p>
            <a:pPr marL="285750" indent="-285750">
              <a:buFont typeface="Arial" panose="020B0604020202020204" pitchFamily="34" charset="0"/>
              <a:buChar char="•"/>
            </a:pPr>
            <a:r>
              <a:rPr lang="en-US" sz="2000" u="sng" dirty="0"/>
              <a:t>Recommendation:</a:t>
            </a:r>
            <a:r>
              <a:rPr lang="en-US" sz="2000" dirty="0"/>
              <a:t> Develop short- and long-form training to help researchers and forecasters make best use of the data</a:t>
            </a:r>
          </a:p>
          <a:p>
            <a:pPr marL="742950" lvl="1" indent="-285750">
              <a:buFont typeface="Arial" panose="020B0604020202020204" pitchFamily="34" charset="0"/>
              <a:buChar char="•"/>
            </a:pPr>
            <a:r>
              <a:rPr lang="en-US" sz="2000" u="sng" dirty="0"/>
              <a:t>Response</a:t>
            </a:r>
            <a:r>
              <a:rPr lang="en-US" sz="2000" dirty="0"/>
              <a:t>: Development of quick guide training for forecasters to reference [Led by Mark DeMaria and Galina </a:t>
            </a:r>
            <a:r>
              <a:rPr lang="en-US" sz="2000" dirty="0" err="1"/>
              <a:t>Chirokova</a:t>
            </a:r>
            <a:r>
              <a:rPr lang="en-US" sz="2000" dirty="0"/>
              <a:t>]</a:t>
            </a:r>
            <a:endParaRPr lang="en-US" sz="2000" u="sng"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4" name="Picture 3" descr="A map of the earth&#10;&#10;Description automatically generated">
            <a:extLst>
              <a:ext uri="{FF2B5EF4-FFF2-40B4-BE49-F238E27FC236}">
                <a16:creationId xmlns:a16="http://schemas.microsoft.com/office/drawing/2014/main" id="{CFBD1F43-F820-98D2-873E-F3709F095C1F}"/>
              </a:ext>
            </a:extLst>
          </p:cNvPr>
          <p:cNvPicPr>
            <a:picLocks noChangeAspect="1"/>
          </p:cNvPicPr>
          <p:nvPr/>
        </p:nvPicPr>
        <p:blipFill>
          <a:blip r:embed="rId2"/>
          <a:stretch>
            <a:fillRect/>
          </a:stretch>
        </p:blipFill>
        <p:spPr>
          <a:xfrm>
            <a:off x="5943383" y="990663"/>
            <a:ext cx="4876800" cy="2597125"/>
          </a:xfrm>
          <a:prstGeom prst="rect">
            <a:avLst/>
          </a:prstGeom>
        </p:spPr>
      </p:pic>
      <p:pic>
        <p:nvPicPr>
          <p:cNvPr id="5" name="Picture 4">
            <a:extLst>
              <a:ext uri="{FF2B5EF4-FFF2-40B4-BE49-F238E27FC236}">
                <a16:creationId xmlns:a16="http://schemas.microsoft.com/office/drawing/2014/main" id="{EA9DFF13-39EE-3765-BC22-A47BE490DB22}"/>
              </a:ext>
            </a:extLst>
          </p:cNvPr>
          <p:cNvPicPr>
            <a:picLocks noChangeAspect="1"/>
          </p:cNvPicPr>
          <p:nvPr/>
        </p:nvPicPr>
        <p:blipFill>
          <a:blip r:embed="rId3"/>
          <a:srcRect/>
          <a:stretch/>
        </p:blipFill>
        <p:spPr>
          <a:xfrm>
            <a:off x="6906905" y="3537138"/>
            <a:ext cx="5199751" cy="2769111"/>
          </a:xfrm>
          <a:prstGeom prst="rect">
            <a:avLst/>
          </a:prstGeom>
        </p:spPr>
      </p:pic>
    </p:spTree>
    <p:extLst>
      <p:ext uri="{BB962C8B-B14F-4D97-AF65-F5344CB8AC3E}">
        <p14:creationId xmlns:p14="http://schemas.microsoft.com/office/powerpoint/2010/main" val="420475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FFE5D-01BB-2601-F010-A99E1ED6F3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D702BA-A817-1DE0-F84D-76159F6829C1}"/>
              </a:ext>
            </a:extLst>
          </p:cNvPr>
          <p:cNvSpPr>
            <a:spLocks noGrp="1"/>
          </p:cNvSpPr>
          <p:nvPr>
            <p:ph type="title"/>
          </p:nvPr>
        </p:nvSpPr>
        <p:spPr/>
        <p:txBody>
          <a:bodyPr/>
          <a:lstStyle/>
          <a:p>
            <a:r>
              <a:rPr lang="en-US" dirty="0"/>
              <a:t>Looking to the Future</a:t>
            </a:r>
          </a:p>
        </p:txBody>
      </p:sp>
      <p:sp>
        <p:nvSpPr>
          <p:cNvPr id="2" name="TextBox 1">
            <a:extLst>
              <a:ext uri="{FF2B5EF4-FFF2-40B4-BE49-F238E27FC236}">
                <a16:creationId xmlns:a16="http://schemas.microsoft.com/office/drawing/2014/main" id="{D7FBA812-C9C8-4363-E5F2-580CF251D9B6}"/>
              </a:ext>
            </a:extLst>
          </p:cNvPr>
          <p:cNvSpPr txBox="1"/>
          <p:nvPr/>
        </p:nvSpPr>
        <p:spPr>
          <a:xfrm>
            <a:off x="307054" y="1124088"/>
            <a:ext cx="4591517"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Consistent recommendation from Mission Applications Lead/Program Applications Lead workshops was the need to make NASA mission data more accessible to a broad audience of users.</a:t>
            </a:r>
            <a:br>
              <a:rPr lang="en-US" sz="2000" dirty="0"/>
            </a:br>
            <a:endParaRPr lang="en-US" sz="2000" dirty="0"/>
          </a:p>
          <a:p>
            <a:pPr marL="285750" indent="-285750">
              <a:buFont typeface="Arial" panose="020B0604020202020204" pitchFamily="34" charset="0"/>
              <a:buChar char="•"/>
            </a:pPr>
            <a:r>
              <a:rPr lang="en-US" sz="2000" dirty="0"/>
              <a:t>NASA </a:t>
            </a:r>
            <a:r>
              <a:rPr lang="en-US" sz="2000" dirty="0" err="1"/>
              <a:t>SPoRT</a:t>
            </a:r>
            <a:r>
              <a:rPr lang="en-US" sz="2000" dirty="0"/>
              <a:t> is producing </a:t>
            </a:r>
            <a:r>
              <a:rPr lang="en-US" sz="2000" dirty="0" err="1"/>
              <a:t>Jupyter</a:t>
            </a:r>
            <a:r>
              <a:rPr lang="en-US" sz="2000" dirty="0"/>
              <a:t> notebooks that allow a user to quickly visualize and zoom in on TROPICS data, which will be linked to training resources currently under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D91E92E5-2D69-38FF-7469-9164284D3DCB}"/>
              </a:ext>
            </a:extLst>
          </p:cNvPr>
          <p:cNvPicPr>
            <a:picLocks noChangeAspect="1"/>
          </p:cNvPicPr>
          <p:nvPr/>
        </p:nvPicPr>
        <p:blipFill>
          <a:blip r:embed="rId2"/>
          <a:stretch>
            <a:fillRect/>
          </a:stretch>
        </p:blipFill>
        <p:spPr>
          <a:xfrm>
            <a:off x="4932915" y="1124088"/>
            <a:ext cx="5486400" cy="2934335"/>
          </a:xfrm>
          <a:prstGeom prst="rect">
            <a:avLst/>
          </a:prstGeom>
        </p:spPr>
      </p:pic>
      <p:pic>
        <p:nvPicPr>
          <p:cNvPr id="4" name="Picture 3">
            <a:extLst>
              <a:ext uri="{FF2B5EF4-FFF2-40B4-BE49-F238E27FC236}">
                <a16:creationId xmlns:a16="http://schemas.microsoft.com/office/drawing/2014/main" id="{D0B7085F-1CE4-7902-1550-429DCA547046}"/>
              </a:ext>
            </a:extLst>
          </p:cNvPr>
          <p:cNvPicPr>
            <a:picLocks noChangeAspect="1"/>
          </p:cNvPicPr>
          <p:nvPr/>
        </p:nvPicPr>
        <p:blipFill rotWithShape="1">
          <a:blip r:embed="rId3"/>
          <a:srcRect l="8020" t="6831" r="13740" b="4625"/>
          <a:stretch/>
        </p:blipFill>
        <p:spPr bwMode="auto">
          <a:xfrm>
            <a:off x="6291071" y="2990017"/>
            <a:ext cx="5900929" cy="33388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9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Success of the TROPICS Applications Program</a:t>
            </a:r>
          </a:p>
        </p:txBody>
      </p:sp>
      <p:sp>
        <p:nvSpPr>
          <p:cNvPr id="2" name="TextBox 1">
            <a:extLst>
              <a:ext uri="{FF2B5EF4-FFF2-40B4-BE49-F238E27FC236}">
                <a16:creationId xmlns:a16="http://schemas.microsoft.com/office/drawing/2014/main" id="{26D090E9-1B43-60C2-BDA3-B96C7C4EC391}"/>
              </a:ext>
            </a:extLst>
          </p:cNvPr>
          <p:cNvSpPr txBox="1"/>
          <p:nvPr/>
        </p:nvSpPr>
        <p:spPr>
          <a:xfrm>
            <a:off x="303432" y="1164009"/>
            <a:ext cx="7127480"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Some final thoughts from the TROPICS Mission Applications Lead:</a:t>
            </a:r>
          </a:p>
          <a:p>
            <a:pPr marL="742950" lvl="1" indent="-285750">
              <a:buFont typeface="Arial" panose="020B0604020202020204" pitchFamily="34" charset="0"/>
              <a:buChar char="•"/>
            </a:pPr>
            <a:r>
              <a:rPr lang="en-US" sz="2000" dirty="0"/>
              <a:t>Since the TROPICS Early Adopters program was formed, the TROPICS PI and science team have actively engaged with the applications community.</a:t>
            </a:r>
          </a:p>
          <a:p>
            <a:pPr marL="742950" lvl="1" indent="-285750">
              <a:buFont typeface="Arial" panose="020B0604020202020204" pitchFamily="34" charset="0"/>
              <a:buChar char="•"/>
            </a:pPr>
            <a:r>
              <a:rPr lang="en-US" sz="2000" dirty="0"/>
              <a:t>The TROPICS team has been consistently responsive to concerns and requests from early adopters at every stage:</a:t>
            </a:r>
          </a:p>
          <a:p>
            <a:pPr marL="1200150" lvl="2" indent="-285750">
              <a:buFont typeface="Arial" panose="020B0604020202020204" pitchFamily="34" charset="0"/>
              <a:buChar char="•"/>
            </a:pPr>
            <a:r>
              <a:rPr lang="en-US" sz="2000" dirty="0"/>
              <a:t>Actively participated in early adopters telecons</a:t>
            </a:r>
          </a:p>
          <a:p>
            <a:pPr marL="1200150" lvl="2" indent="-285750">
              <a:buFont typeface="Arial" panose="020B0604020202020204" pitchFamily="34" charset="0"/>
              <a:buChar char="•"/>
            </a:pPr>
            <a:r>
              <a:rPr lang="en-US" sz="2000" dirty="0"/>
              <a:t>Successfully launched Pathfinder</a:t>
            </a:r>
          </a:p>
          <a:p>
            <a:pPr marL="1200150" lvl="2" indent="-285750">
              <a:buFont typeface="Arial" panose="020B0604020202020204" pitchFamily="34" charset="0"/>
              <a:buChar char="•"/>
            </a:pPr>
            <a:r>
              <a:rPr lang="en-US" sz="2000" dirty="0"/>
              <a:t>Secured low-latency funding</a:t>
            </a:r>
          </a:p>
          <a:p>
            <a:pPr marL="1200150" lvl="2" indent="-285750">
              <a:buFont typeface="Arial" panose="020B0604020202020204" pitchFamily="34" charset="0"/>
              <a:buChar char="•"/>
            </a:pPr>
            <a:r>
              <a:rPr lang="en-US" sz="2000" dirty="0"/>
              <a:t>Formatted data to maximize operational utility.</a:t>
            </a:r>
          </a:p>
          <a:p>
            <a:pPr marL="742950" lvl="1" indent="-285750">
              <a:buFont typeface="Arial" panose="020B0604020202020204" pitchFamily="34" charset="0"/>
              <a:buChar char="•"/>
            </a:pPr>
            <a:r>
              <a:rPr lang="en-US" sz="2000" dirty="0"/>
              <a:t>The TROPICS Applications program is continuing into FY25, with a focus on responding to recommendations from this year’s workshop</a:t>
            </a:r>
          </a:p>
          <a:p>
            <a:pPr marL="742950" lvl="1" indent="-285750">
              <a:buFont typeface="Arial" panose="020B0604020202020204" pitchFamily="34" charset="0"/>
              <a:buChar char="•"/>
            </a:pPr>
            <a:r>
              <a:rPr lang="en-US" sz="2000" dirty="0"/>
              <a:t>Updates will be posted at the Applications web page </a:t>
            </a:r>
          </a:p>
          <a:p>
            <a:pPr marL="285750" indent="-285750">
              <a:buFont typeface="Arial" panose="020B0604020202020204" pitchFamily="34" charset="0"/>
              <a:buChar char="•"/>
            </a:pPr>
            <a:endParaRPr lang="en-US" sz="2000" dirty="0"/>
          </a:p>
        </p:txBody>
      </p:sp>
      <p:pic>
        <p:nvPicPr>
          <p:cNvPr id="10" name="Picture 9">
            <a:extLst>
              <a:ext uri="{FF2B5EF4-FFF2-40B4-BE49-F238E27FC236}">
                <a16:creationId xmlns:a16="http://schemas.microsoft.com/office/drawing/2014/main" id="{E610C644-311A-F05B-8E46-478B6AD666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18400" y="1081250"/>
            <a:ext cx="4370168" cy="4756908"/>
          </a:xfrm>
          <a:prstGeom prst="rect">
            <a:avLst/>
          </a:prstGeom>
        </p:spPr>
      </p:pic>
      <p:sp>
        <p:nvSpPr>
          <p:cNvPr id="12" name="TextBox 11">
            <a:extLst>
              <a:ext uri="{FF2B5EF4-FFF2-40B4-BE49-F238E27FC236}">
                <a16:creationId xmlns:a16="http://schemas.microsoft.com/office/drawing/2014/main" id="{6185B14C-ABF9-F16D-4B36-56A313C155D5}"/>
              </a:ext>
            </a:extLst>
          </p:cNvPr>
          <p:cNvSpPr txBox="1"/>
          <p:nvPr/>
        </p:nvSpPr>
        <p:spPr>
          <a:xfrm>
            <a:off x="7430911" y="5858251"/>
            <a:ext cx="6101644" cy="369332"/>
          </a:xfrm>
          <a:prstGeom prst="rect">
            <a:avLst/>
          </a:prstGeom>
          <a:noFill/>
        </p:spPr>
        <p:txBody>
          <a:bodyPr wrap="square">
            <a:spAutoFit/>
          </a:bodyPr>
          <a:lstStyle/>
          <a:p>
            <a:r>
              <a:rPr lang="en-US" dirty="0"/>
              <a:t>https://</a:t>
            </a:r>
            <a:r>
              <a:rPr lang="en-US" dirty="0" err="1"/>
              <a:t>weather.ndc.nasa.gov</a:t>
            </a:r>
            <a:r>
              <a:rPr lang="en-US" dirty="0"/>
              <a:t>/tropics/</a:t>
            </a:r>
          </a:p>
        </p:txBody>
      </p:sp>
    </p:spTree>
    <p:extLst>
      <p:ext uri="{BB962C8B-B14F-4D97-AF65-F5344CB8AC3E}">
        <p14:creationId xmlns:p14="http://schemas.microsoft.com/office/powerpoint/2010/main" val="373721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TROPICS Early Adopters: A Brief History</a:t>
            </a:r>
          </a:p>
        </p:txBody>
      </p:sp>
      <p:pic>
        <p:nvPicPr>
          <p:cNvPr id="5" name="Picture 4" descr="A space shuttle flying over the earth&#10;&#10;Description automatically generated with low confidence">
            <a:extLst>
              <a:ext uri="{FF2B5EF4-FFF2-40B4-BE49-F238E27FC236}">
                <a16:creationId xmlns:a16="http://schemas.microsoft.com/office/drawing/2014/main" id="{BE683014-48E8-3488-DF2E-242C8BA86BB1}"/>
              </a:ext>
            </a:extLst>
          </p:cNvPr>
          <p:cNvPicPr>
            <a:picLocks noChangeAspect="1"/>
          </p:cNvPicPr>
          <p:nvPr/>
        </p:nvPicPr>
        <p:blipFill rotWithShape="1">
          <a:blip r:embed="rId2"/>
          <a:srcRect t="4574" r="3" b="36353"/>
          <a:stretch/>
        </p:blipFill>
        <p:spPr>
          <a:xfrm>
            <a:off x="6802687" y="1182512"/>
            <a:ext cx="5118380" cy="26457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C51AF18D-0AB9-C788-1020-1C0E4A33C776}"/>
              </a:ext>
            </a:extLst>
          </p:cNvPr>
          <p:cNvSpPr txBox="1"/>
          <p:nvPr/>
        </p:nvSpPr>
        <p:spPr>
          <a:xfrm>
            <a:off x="33866" y="1103489"/>
            <a:ext cx="6807200"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2017: </a:t>
            </a:r>
            <a:r>
              <a:rPr lang="en-US" sz="2000" dirty="0"/>
              <a:t>First TROPICS Mission Applications Workshop</a:t>
            </a:r>
          </a:p>
          <a:p>
            <a:pPr marL="285750" indent="-285750">
              <a:buFont typeface="Arial" panose="020B0604020202020204" pitchFamily="34" charset="0"/>
              <a:buChar char="•"/>
            </a:pPr>
            <a:r>
              <a:rPr lang="en-US" sz="2000" b="1" dirty="0"/>
              <a:t>2018: </a:t>
            </a:r>
            <a:r>
              <a:rPr lang="en-US" sz="2000" dirty="0"/>
              <a:t>Early Adopters Program Established by Brad </a:t>
            </a:r>
            <a:r>
              <a:rPr lang="en-US" sz="2000" dirty="0" err="1"/>
              <a:t>Zavodsky</a:t>
            </a:r>
            <a:r>
              <a:rPr lang="en-US" sz="2000" dirty="0"/>
              <a:t>; Emily Berndt becomes Mission Applications Lead (MAL) in December</a:t>
            </a:r>
          </a:p>
          <a:p>
            <a:pPr marL="285750" indent="-285750">
              <a:buFont typeface="Arial" panose="020B0604020202020204" pitchFamily="34" charset="0"/>
              <a:buChar char="•"/>
            </a:pPr>
            <a:r>
              <a:rPr lang="en-US" sz="2000" b="1" dirty="0"/>
              <a:t>2020: </a:t>
            </a:r>
            <a:r>
              <a:rPr lang="en-US" sz="2000" dirty="0"/>
              <a:t>Second TROPICS Mission Applications Workshop</a:t>
            </a:r>
          </a:p>
          <a:p>
            <a:pPr marL="285750" indent="-285750">
              <a:buFont typeface="Arial" panose="020B0604020202020204" pitchFamily="34" charset="0"/>
              <a:buChar char="•"/>
            </a:pPr>
            <a:r>
              <a:rPr lang="en-US" sz="2000" b="1" dirty="0"/>
              <a:t>2021: </a:t>
            </a:r>
            <a:r>
              <a:rPr lang="en-US" sz="2000" dirty="0"/>
              <a:t>Pathfinder launches; Patrick Duran becomes MAL</a:t>
            </a:r>
          </a:p>
          <a:p>
            <a:pPr marL="285750" indent="-285750">
              <a:buFont typeface="Arial" panose="020B0604020202020204" pitchFamily="34" charset="0"/>
              <a:buChar char="•"/>
            </a:pPr>
            <a:r>
              <a:rPr lang="en-US" sz="2000" b="1" dirty="0"/>
              <a:t>Spring 2023: </a:t>
            </a:r>
            <a:r>
              <a:rPr lang="en-US" sz="2000" dirty="0"/>
              <a:t>Joint Applications Workshop for NASA’s CYGNSS and TROPICS Missions</a:t>
            </a:r>
          </a:p>
          <a:p>
            <a:pPr marL="285750" indent="-285750">
              <a:buFont typeface="Arial" panose="020B0604020202020204" pitchFamily="34" charset="0"/>
              <a:buChar char="•"/>
            </a:pPr>
            <a:r>
              <a:rPr lang="en-US" sz="2000" b="1" dirty="0"/>
              <a:t>Summer 2023: </a:t>
            </a:r>
            <a:r>
              <a:rPr lang="en-US" sz="2000" dirty="0"/>
              <a:t>Constellation Launches</a:t>
            </a:r>
            <a:endParaRPr lang="en-US" sz="2000" b="1" dirty="0"/>
          </a:p>
        </p:txBody>
      </p:sp>
      <p:sp>
        <p:nvSpPr>
          <p:cNvPr id="10" name="TextBox 9">
            <a:extLst>
              <a:ext uri="{FF2B5EF4-FFF2-40B4-BE49-F238E27FC236}">
                <a16:creationId xmlns:a16="http://schemas.microsoft.com/office/drawing/2014/main" id="{90D7E97C-9A1E-AB49-7EF6-546B3141CE81}"/>
              </a:ext>
            </a:extLst>
          </p:cNvPr>
          <p:cNvSpPr txBox="1"/>
          <p:nvPr/>
        </p:nvSpPr>
        <p:spPr>
          <a:xfrm>
            <a:off x="507136" y="4273588"/>
            <a:ext cx="11413931"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Under the leadership of three Mission Applications Leads (MALs) since 2018, the TROPICS applications program has steadily grown in size and scope.</a:t>
            </a:r>
          </a:p>
          <a:p>
            <a:pPr marL="342900" indent="-342900">
              <a:buFont typeface="Arial" panose="020B0604020202020204" pitchFamily="34" charset="0"/>
              <a:buChar char="•"/>
            </a:pPr>
            <a:r>
              <a:rPr lang="en-US" sz="2000" b="1" dirty="0"/>
              <a:t>MALs participate in mission science team telecons and act as a liaison between the science team and applications/stakeholder communities.</a:t>
            </a:r>
          </a:p>
          <a:p>
            <a:pPr marL="342900" indent="-342900">
              <a:buFont typeface="Arial" panose="020B0604020202020204" pitchFamily="34" charset="0"/>
              <a:buChar char="•"/>
            </a:pPr>
            <a:r>
              <a:rPr lang="en-US" sz="2000" b="1" dirty="0"/>
              <a:t>Feedback received at three applications workshops held in 2017, 2020, and 2023 has guided mission objectives and priorities.</a:t>
            </a:r>
          </a:p>
          <a:p>
            <a:endParaRPr lang="en-US" sz="2000" b="1" dirty="0"/>
          </a:p>
        </p:txBody>
      </p:sp>
    </p:spTree>
    <p:extLst>
      <p:ext uri="{BB962C8B-B14F-4D97-AF65-F5344CB8AC3E}">
        <p14:creationId xmlns:p14="http://schemas.microsoft.com/office/powerpoint/2010/main" val="117839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TROPICS Early Adopters: Focus Areas</a:t>
            </a:r>
          </a:p>
        </p:txBody>
      </p:sp>
      <p:pic>
        <p:nvPicPr>
          <p:cNvPr id="4" name="Picture 3" descr="A diagram of a tropical cyclone&#10;&#10;Description automatically generated">
            <a:extLst>
              <a:ext uri="{FF2B5EF4-FFF2-40B4-BE49-F238E27FC236}">
                <a16:creationId xmlns:a16="http://schemas.microsoft.com/office/drawing/2014/main" id="{EBC2141F-937C-F2C5-46D4-8356E71AE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6" y="1151819"/>
            <a:ext cx="5879543" cy="4554361"/>
          </a:xfrm>
          <a:prstGeom prst="rect">
            <a:avLst/>
          </a:prstGeom>
        </p:spPr>
      </p:pic>
      <p:sp>
        <p:nvSpPr>
          <p:cNvPr id="6" name="TextBox 5">
            <a:extLst>
              <a:ext uri="{FF2B5EF4-FFF2-40B4-BE49-F238E27FC236}">
                <a16:creationId xmlns:a16="http://schemas.microsoft.com/office/drawing/2014/main" id="{0BAD75F4-8504-8AB8-C0DB-00AEA9222BCE}"/>
              </a:ext>
            </a:extLst>
          </p:cNvPr>
          <p:cNvSpPr txBox="1"/>
          <p:nvPr/>
        </p:nvSpPr>
        <p:spPr>
          <a:xfrm>
            <a:off x="88899" y="5754743"/>
            <a:ext cx="6323190" cy="369332"/>
          </a:xfrm>
          <a:prstGeom prst="rect">
            <a:avLst/>
          </a:prstGeom>
          <a:noFill/>
        </p:spPr>
        <p:txBody>
          <a:bodyPr wrap="square">
            <a:spAutoFit/>
          </a:bodyPr>
          <a:lstStyle/>
          <a:p>
            <a:r>
              <a:rPr lang="en-US" sz="1800" dirty="0"/>
              <a:t>Early Adopter Focus Areas (Figure courtesy Emily Berndt)</a:t>
            </a:r>
            <a:endParaRPr lang="en-US" dirty="0"/>
          </a:p>
        </p:txBody>
      </p:sp>
      <p:sp>
        <p:nvSpPr>
          <p:cNvPr id="9" name="TextBox 8">
            <a:extLst>
              <a:ext uri="{FF2B5EF4-FFF2-40B4-BE49-F238E27FC236}">
                <a16:creationId xmlns:a16="http://schemas.microsoft.com/office/drawing/2014/main" id="{D0F3C703-CF05-040F-E4DF-86820CEBFED9}"/>
              </a:ext>
            </a:extLst>
          </p:cNvPr>
          <p:cNvSpPr txBox="1"/>
          <p:nvPr/>
        </p:nvSpPr>
        <p:spPr>
          <a:xfrm>
            <a:off x="6596096" y="1126066"/>
            <a:ext cx="4910667"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t>Guided by the first TROPICS Mission Applications Workshop, the TROPICS Early Adopters program was established in 2018.</a:t>
            </a:r>
            <a:br>
              <a:rPr lang="en-US" sz="2000" dirty="0"/>
            </a:br>
            <a:endParaRPr lang="en-US" sz="2000" dirty="0"/>
          </a:p>
          <a:p>
            <a:pPr marL="285750" indent="-285750">
              <a:buFont typeface="Arial" panose="020B0604020202020204" pitchFamily="34" charset="0"/>
              <a:buChar char="•"/>
            </a:pPr>
            <a:r>
              <a:rPr lang="en-US" sz="2000" dirty="0"/>
              <a:t>The program is split into four primary applications focus areas (left) which benefit from TROPICS data.</a:t>
            </a:r>
            <a:br>
              <a:rPr lang="en-US" sz="2000" dirty="0"/>
            </a:br>
            <a:endParaRPr lang="en-US" sz="2000" dirty="0"/>
          </a:p>
          <a:p>
            <a:pPr marL="285750" indent="-285750">
              <a:buFont typeface="Arial" panose="020B0604020202020204" pitchFamily="34" charset="0"/>
              <a:buChar char="•"/>
            </a:pPr>
            <a:r>
              <a:rPr lang="en-US" sz="2000" dirty="0"/>
              <a:t>Each early adopter submits a project proposal and is provided mission data upon acceptance into the program.</a:t>
            </a:r>
            <a:br>
              <a:rPr lang="en-US" sz="2000" dirty="0"/>
            </a:br>
            <a:endParaRPr lang="en-US" sz="2000" dirty="0"/>
          </a:p>
          <a:p>
            <a:pPr marL="285750" indent="-285750">
              <a:buFont typeface="Arial" panose="020B0604020202020204" pitchFamily="34" charset="0"/>
              <a:buChar char="•"/>
            </a:pPr>
            <a:r>
              <a:rPr lang="en-US" sz="2000" dirty="0"/>
              <a:t>Quarterly teleconferences are held to update early adopters on mission status and discuss recent results.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24851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TROPICS Early Adopters: Value and Growth</a:t>
            </a:r>
          </a:p>
        </p:txBody>
      </p:sp>
      <p:sp>
        <p:nvSpPr>
          <p:cNvPr id="9" name="TextBox 8">
            <a:extLst>
              <a:ext uri="{FF2B5EF4-FFF2-40B4-BE49-F238E27FC236}">
                <a16:creationId xmlns:a16="http://schemas.microsoft.com/office/drawing/2014/main" id="{D0F3C703-CF05-040F-E4DF-86820CEBFED9}"/>
              </a:ext>
            </a:extLst>
          </p:cNvPr>
          <p:cNvSpPr txBox="1"/>
          <p:nvPr/>
        </p:nvSpPr>
        <p:spPr>
          <a:xfrm>
            <a:off x="6683693" y="1014478"/>
            <a:ext cx="5508307"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early adopters community has grown steadily, with accelerating growth since leading up to launch 2021-2023.</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Early adopters projects became more diverse, with new applications spanning beyond original topical areas.</a:t>
            </a:r>
          </a:p>
          <a:p>
            <a:pPr marL="742950" lvl="1" indent="-285750">
              <a:buFont typeface="Arial" panose="020B0604020202020204" pitchFamily="34" charset="0"/>
              <a:buChar char="•"/>
            </a:pPr>
            <a:r>
              <a:rPr lang="en-US" sz="2000" dirty="0"/>
              <a:t>Limb correction techniques for L1b data</a:t>
            </a:r>
          </a:p>
          <a:p>
            <a:pPr marL="742950" lvl="1" indent="-285750">
              <a:buFont typeface="Arial" panose="020B0604020202020204" pitchFamily="34" charset="0"/>
              <a:buChar char="•"/>
            </a:pPr>
            <a:r>
              <a:rPr lang="en-US" sz="2000" dirty="0"/>
              <a:t>Correcting for diurnal drift in temperature </a:t>
            </a:r>
            <a:r>
              <a:rPr lang="en-US" sz="2000" dirty="0" err="1"/>
              <a:t>climatologies</a:t>
            </a:r>
            <a:endParaRPr lang="en-US" sz="2000" dirty="0"/>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Early adopters made TROPICS data widely available soon after launch.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5B2997C8-218C-D8AB-AF6F-31BD8FD9C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081" y="1898301"/>
            <a:ext cx="3850735" cy="4172442"/>
          </a:xfrm>
          <a:prstGeom prst="rect">
            <a:avLst/>
          </a:prstGeom>
        </p:spPr>
      </p:pic>
      <p:pic>
        <p:nvPicPr>
          <p:cNvPr id="10" name="Picture 9">
            <a:extLst>
              <a:ext uri="{FF2B5EF4-FFF2-40B4-BE49-F238E27FC236}">
                <a16:creationId xmlns:a16="http://schemas.microsoft.com/office/drawing/2014/main" id="{827159FD-3302-F2A4-BD94-180A71680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3" y="1014478"/>
            <a:ext cx="3736580" cy="3243385"/>
          </a:xfrm>
          <a:prstGeom prst="rect">
            <a:avLst/>
          </a:prstGeom>
        </p:spPr>
      </p:pic>
      <p:sp>
        <p:nvSpPr>
          <p:cNvPr id="12" name="TextBox 11">
            <a:extLst>
              <a:ext uri="{FF2B5EF4-FFF2-40B4-BE49-F238E27FC236}">
                <a16:creationId xmlns:a16="http://schemas.microsoft.com/office/drawing/2014/main" id="{9E1A8848-8639-2968-36F9-404443CEDE95}"/>
              </a:ext>
            </a:extLst>
          </p:cNvPr>
          <p:cNvSpPr txBox="1"/>
          <p:nvPr/>
        </p:nvSpPr>
        <p:spPr>
          <a:xfrm>
            <a:off x="55623" y="4367888"/>
            <a:ext cx="1937300" cy="646331"/>
          </a:xfrm>
          <a:prstGeom prst="rect">
            <a:avLst/>
          </a:prstGeom>
          <a:noFill/>
        </p:spPr>
        <p:txBody>
          <a:bodyPr wrap="square">
            <a:spAutoFit/>
          </a:bodyPr>
          <a:lstStyle/>
          <a:p>
            <a:r>
              <a:rPr lang="en-US" sz="1800" dirty="0"/>
              <a:t>Image courtesy</a:t>
            </a:r>
          </a:p>
          <a:p>
            <a:r>
              <a:rPr lang="en-US" dirty="0"/>
              <a:t>Mitch Goldberg</a:t>
            </a:r>
          </a:p>
        </p:txBody>
      </p:sp>
      <p:sp>
        <p:nvSpPr>
          <p:cNvPr id="13" name="TextBox 12">
            <a:extLst>
              <a:ext uri="{FF2B5EF4-FFF2-40B4-BE49-F238E27FC236}">
                <a16:creationId xmlns:a16="http://schemas.microsoft.com/office/drawing/2014/main" id="{B9C70CFF-7DB9-0EBC-D4A1-92E9E6AB5855}"/>
              </a:ext>
            </a:extLst>
          </p:cNvPr>
          <p:cNvSpPr txBox="1"/>
          <p:nvPr/>
        </p:nvSpPr>
        <p:spPr>
          <a:xfrm>
            <a:off x="4371471" y="1232224"/>
            <a:ext cx="1937300" cy="646331"/>
          </a:xfrm>
          <a:prstGeom prst="rect">
            <a:avLst/>
          </a:prstGeom>
          <a:noFill/>
        </p:spPr>
        <p:txBody>
          <a:bodyPr wrap="square">
            <a:spAutoFit/>
          </a:bodyPr>
          <a:lstStyle/>
          <a:p>
            <a:r>
              <a:rPr lang="en-US" sz="1800" dirty="0"/>
              <a:t>Image courtesy</a:t>
            </a:r>
          </a:p>
          <a:p>
            <a:r>
              <a:rPr lang="en-US" dirty="0"/>
              <a:t>NRL</a:t>
            </a:r>
          </a:p>
        </p:txBody>
      </p:sp>
    </p:spTree>
    <p:extLst>
      <p:ext uri="{BB962C8B-B14F-4D97-AF65-F5344CB8AC3E}">
        <p14:creationId xmlns:p14="http://schemas.microsoft.com/office/powerpoint/2010/main" val="123404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Second TROPICS Mission Applications Workshop</a:t>
            </a:r>
          </a:p>
        </p:txBody>
      </p:sp>
      <p:sp>
        <p:nvSpPr>
          <p:cNvPr id="2" name="TextBox 1">
            <a:extLst>
              <a:ext uri="{FF2B5EF4-FFF2-40B4-BE49-F238E27FC236}">
                <a16:creationId xmlns:a16="http://schemas.microsoft.com/office/drawing/2014/main" id="{76348D5C-C91B-BEE2-E5C7-2ACBED12A4E5}"/>
              </a:ext>
            </a:extLst>
          </p:cNvPr>
          <p:cNvSpPr txBox="1"/>
          <p:nvPr/>
        </p:nvSpPr>
        <p:spPr>
          <a:xfrm>
            <a:off x="5734756" y="1086487"/>
            <a:ext cx="6457244" cy="563231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Goals: </a:t>
            </a:r>
          </a:p>
          <a:p>
            <a:pPr marL="742950" lvl="1" indent="-285750">
              <a:buFont typeface="Arial" panose="020B0604020202020204" pitchFamily="34" charset="0"/>
              <a:buChar char="•"/>
            </a:pPr>
            <a:r>
              <a:rPr lang="en-US" sz="2000" dirty="0"/>
              <a:t>Cultivate communication between early adopters by sharing results</a:t>
            </a:r>
          </a:p>
          <a:p>
            <a:pPr marL="742950" lvl="1" indent="-285750">
              <a:buFont typeface="Arial" panose="020B0604020202020204" pitchFamily="34" charset="0"/>
              <a:buChar char="•"/>
            </a:pPr>
            <a:r>
              <a:rPr lang="en-US" sz="2000" dirty="0"/>
              <a:t>Identify technical and visualization needs to enhance applications</a:t>
            </a:r>
          </a:p>
          <a:p>
            <a:pPr marL="742950" lvl="1" indent="-285750">
              <a:buFont typeface="Arial" panose="020B0604020202020204" pitchFamily="34" charset="0"/>
              <a:buChar char="•"/>
            </a:pPr>
            <a:r>
              <a:rPr lang="en-US" sz="2000" dirty="0"/>
              <a:t>Engage potential early adopters from the private sector</a:t>
            </a:r>
          </a:p>
          <a:p>
            <a:pPr marL="285750" indent="-285750">
              <a:buFont typeface="Arial" panose="020B0604020202020204" pitchFamily="34" charset="0"/>
              <a:buChar char="•"/>
            </a:pPr>
            <a:r>
              <a:rPr lang="en-US" sz="2000" b="1" dirty="0"/>
              <a:t>Some recommendations:</a:t>
            </a:r>
          </a:p>
          <a:p>
            <a:pPr marL="742950" lvl="1" indent="-285750">
              <a:buFont typeface="Arial" panose="020B0604020202020204" pitchFamily="34" charset="0"/>
              <a:buChar char="•"/>
            </a:pPr>
            <a:r>
              <a:rPr lang="en-US" sz="2000" dirty="0"/>
              <a:t>Seek partnerships with other government agencies to reduce data latency</a:t>
            </a:r>
          </a:p>
          <a:p>
            <a:pPr marL="742950" lvl="1" indent="-285750">
              <a:buFont typeface="Arial" panose="020B0604020202020204" pitchFamily="34" charset="0"/>
              <a:buChar char="•"/>
            </a:pPr>
            <a:r>
              <a:rPr lang="en-US" sz="2000" dirty="0"/>
              <a:t>Provide additional data formats (e.g., BUFR) for data assimilation</a:t>
            </a:r>
          </a:p>
          <a:p>
            <a:pPr marL="742950" lvl="1" indent="-285750">
              <a:buFont typeface="Arial" panose="020B0604020202020204" pitchFamily="34" charset="0"/>
              <a:buChar char="•"/>
            </a:pPr>
            <a:r>
              <a:rPr lang="en-US" sz="2000" dirty="0"/>
              <a:t>Launch a pathfinder vehicle prior to constellation launch to accelerate preparations for the mission</a:t>
            </a:r>
          </a:p>
          <a:p>
            <a:pPr marL="742950" lvl="1" indent="-285750">
              <a:buFont typeface="Arial" panose="020B0604020202020204" pitchFamily="34" charset="0"/>
              <a:buChar char="•"/>
            </a:pPr>
            <a:r>
              <a:rPr lang="en-US" sz="2000" dirty="0"/>
              <a:t>Incorporate TROPICS data into decision support systems at operational forecasting centers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2050" name="Picture 2">
            <a:extLst>
              <a:ext uri="{FF2B5EF4-FFF2-40B4-BE49-F238E27FC236}">
                <a16:creationId xmlns:a16="http://schemas.microsoft.com/office/drawing/2014/main" id="{4CD0BBCA-5BF8-B7F3-3D56-0F90FE8D1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06" y="1659470"/>
            <a:ext cx="5562250" cy="3130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73BEB9-D71A-6378-89B5-62DE9FB3CA05}"/>
              </a:ext>
            </a:extLst>
          </p:cNvPr>
          <p:cNvSpPr txBox="1"/>
          <p:nvPr/>
        </p:nvSpPr>
        <p:spPr>
          <a:xfrm>
            <a:off x="172506" y="4901318"/>
            <a:ext cx="6101644" cy="646331"/>
          </a:xfrm>
          <a:prstGeom prst="rect">
            <a:avLst/>
          </a:prstGeom>
          <a:noFill/>
        </p:spPr>
        <p:txBody>
          <a:bodyPr wrap="square">
            <a:spAutoFit/>
          </a:bodyPr>
          <a:lstStyle/>
          <a:p>
            <a:r>
              <a:rPr lang="en-US" sz="1800" dirty="0"/>
              <a:t>Attendees at the TROPICS </a:t>
            </a:r>
            <a:r>
              <a:rPr lang="en-US" dirty="0"/>
              <a:t>Applications Workshop, </a:t>
            </a:r>
            <a:r>
              <a:rPr lang="en-US" sz="1800" dirty="0"/>
              <a:t>February 19-20, 2020 in Miami, FL</a:t>
            </a:r>
          </a:p>
        </p:txBody>
      </p:sp>
    </p:spTree>
    <p:extLst>
      <p:ext uri="{BB962C8B-B14F-4D97-AF65-F5344CB8AC3E}">
        <p14:creationId xmlns:p14="http://schemas.microsoft.com/office/powerpoint/2010/main" val="222868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Pathfinder Launch and Low-Latency Efforts</a:t>
            </a:r>
          </a:p>
        </p:txBody>
      </p:sp>
      <p:sp>
        <p:nvSpPr>
          <p:cNvPr id="2" name="TextBox 1">
            <a:extLst>
              <a:ext uri="{FF2B5EF4-FFF2-40B4-BE49-F238E27FC236}">
                <a16:creationId xmlns:a16="http://schemas.microsoft.com/office/drawing/2014/main" id="{76348D5C-C91B-BEE2-E5C7-2ACBED12A4E5}"/>
              </a:ext>
            </a:extLst>
          </p:cNvPr>
          <p:cNvSpPr txBox="1"/>
          <p:nvPr/>
        </p:nvSpPr>
        <p:spPr>
          <a:xfrm>
            <a:off x="5581713" y="1194675"/>
            <a:ext cx="6457244" cy="532453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The TROPICS science team responded to recommendations from the 2</a:t>
            </a:r>
            <a:r>
              <a:rPr lang="en-US" sz="2000" b="1" baseline="30000" dirty="0"/>
              <a:t>nd</a:t>
            </a:r>
            <a:r>
              <a:rPr lang="en-US" sz="2000" b="1" dirty="0"/>
              <a:t> TROPICS Applications Workshop:</a:t>
            </a:r>
            <a:br>
              <a:rPr lang="en-US" sz="2000" b="1" dirty="0"/>
            </a:br>
            <a:endParaRPr lang="en-US" sz="2000" b="1" dirty="0"/>
          </a:p>
          <a:p>
            <a:pPr marL="742950" lvl="1" indent="-285750">
              <a:buFont typeface="Arial" panose="020B0604020202020204" pitchFamily="34" charset="0"/>
              <a:buChar char="•"/>
            </a:pPr>
            <a:r>
              <a:rPr lang="en-US" sz="2000" dirty="0"/>
              <a:t>Launched the Pathfinder on June 30, 2021</a:t>
            </a:r>
            <a:br>
              <a:rPr lang="en-US" sz="2000" dirty="0"/>
            </a:br>
            <a:endParaRPr lang="en-US" sz="2000" dirty="0"/>
          </a:p>
          <a:p>
            <a:pPr marL="742950" lvl="1" indent="-285750">
              <a:buFont typeface="Arial" panose="020B0604020202020204" pitchFamily="34" charset="0"/>
              <a:buChar char="•"/>
            </a:pPr>
            <a:r>
              <a:rPr lang="en-US" sz="2000" dirty="0"/>
              <a:t>Partnered with NOAA to conduct a low-latency experiment in April 2022 using the Pathfinder, successfully demonstrating low-latency operations</a:t>
            </a:r>
          </a:p>
          <a:p>
            <a:pPr marL="1200150" lvl="2" indent="-285750">
              <a:buFont typeface="Arial" panose="020B0604020202020204" pitchFamily="34" charset="0"/>
              <a:buChar char="•"/>
            </a:pPr>
            <a:r>
              <a:rPr lang="en-US" sz="2000" dirty="0"/>
              <a:t>Secured funding from the Office of Naval Research to reduce Pathfinder latency to near 45 minutes.</a:t>
            </a:r>
          </a:p>
          <a:p>
            <a:pPr marL="1200150" lvl="2" indent="-285750">
              <a:buFont typeface="Arial" panose="020B0604020202020204" pitchFamily="34" charset="0"/>
              <a:buChar char="•"/>
            </a:pPr>
            <a:r>
              <a:rPr lang="en-US" sz="2000" dirty="0"/>
              <a:t>NOAA and NASA ESD/Earth Action later funded low-latency operations for the full constellation in 2023 and 2024.</a:t>
            </a:r>
          </a:p>
          <a:p>
            <a:pPr marL="285750" indent="-285750">
              <a:buFont typeface="Arial" panose="020B0604020202020204" pitchFamily="34" charset="0"/>
              <a:buChar char="•"/>
            </a:pPr>
            <a:endParaRPr lang="en-US" sz="2000" dirty="0"/>
          </a:p>
        </p:txBody>
      </p:sp>
      <p:pic>
        <p:nvPicPr>
          <p:cNvPr id="5" name="Picture 2">
            <a:extLst>
              <a:ext uri="{FF2B5EF4-FFF2-40B4-BE49-F238E27FC236}">
                <a16:creationId xmlns:a16="http://schemas.microsoft.com/office/drawing/2014/main" id="{B02D1A4E-9D8B-098B-8532-FFEFBBCE17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47" r="36837"/>
          <a:stretch/>
        </p:blipFill>
        <p:spPr bwMode="auto">
          <a:xfrm>
            <a:off x="3133748" y="1139204"/>
            <a:ext cx="2343807" cy="5005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4D64BC8-7793-1684-EBEB-C88436C0B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30" y="1211718"/>
            <a:ext cx="2664504" cy="482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1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Formatting and Visualization</a:t>
            </a:r>
          </a:p>
        </p:txBody>
      </p:sp>
      <p:sp>
        <p:nvSpPr>
          <p:cNvPr id="2" name="TextBox 1">
            <a:extLst>
              <a:ext uri="{FF2B5EF4-FFF2-40B4-BE49-F238E27FC236}">
                <a16:creationId xmlns:a16="http://schemas.microsoft.com/office/drawing/2014/main" id="{76348D5C-C91B-BEE2-E5C7-2ACBED12A4E5}"/>
              </a:ext>
            </a:extLst>
          </p:cNvPr>
          <p:cNvSpPr txBox="1"/>
          <p:nvPr/>
        </p:nvSpPr>
        <p:spPr>
          <a:xfrm>
            <a:off x="6186311" y="1025340"/>
            <a:ext cx="5852646" cy="5940088"/>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The TROPICS science team responded to recommendations from the 2</a:t>
            </a:r>
            <a:r>
              <a:rPr lang="en-US" sz="2000" b="1" baseline="30000" dirty="0"/>
              <a:t>nd</a:t>
            </a:r>
            <a:r>
              <a:rPr lang="en-US" sz="2000" b="1" dirty="0"/>
              <a:t> TROPICS Applications Workshop:</a:t>
            </a:r>
            <a:br>
              <a:rPr lang="en-US" sz="2000" b="1" dirty="0"/>
            </a:br>
            <a:endParaRPr lang="en-US" sz="2000" b="1" dirty="0"/>
          </a:p>
          <a:p>
            <a:pPr marL="742950" lvl="1" indent="-285750">
              <a:buFont typeface="Arial" panose="020B0604020202020204" pitchFamily="34" charset="0"/>
              <a:buChar char="•"/>
            </a:pPr>
            <a:r>
              <a:rPr lang="en-US" sz="2000" dirty="0"/>
              <a:t>Upon request from the operational modeling community, Data were formatted in the Binary Universal Form for the Representation of meteorological data (BUFR)</a:t>
            </a:r>
            <a:br>
              <a:rPr lang="en-US" sz="2000" dirty="0"/>
            </a:br>
            <a:endParaRPr lang="en-US" sz="2000" dirty="0"/>
          </a:p>
          <a:p>
            <a:pPr marL="742950" lvl="1" indent="-285750">
              <a:buFont typeface="Arial" panose="020B0604020202020204" pitchFamily="34" charset="0"/>
              <a:buChar char="•"/>
            </a:pPr>
            <a:r>
              <a:rPr lang="en-US" sz="2000" dirty="0"/>
              <a:t>TROPICS brightness temperatures were formatted for display in the Automated Weather Interactive Processing System (AWIPS), which is used at the Joint Typhoon Warning Center, National Hurricane Center, and National Weather Service offices.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4C88E77D-D209-5090-A0EA-69C37EE20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22" y="3537628"/>
            <a:ext cx="5254335" cy="2690757"/>
          </a:xfrm>
          <a:prstGeom prst="rect">
            <a:avLst/>
          </a:prstGeom>
        </p:spPr>
      </p:pic>
      <p:sp>
        <p:nvSpPr>
          <p:cNvPr id="9" name="TextBox 8">
            <a:extLst>
              <a:ext uri="{FF2B5EF4-FFF2-40B4-BE49-F238E27FC236}">
                <a16:creationId xmlns:a16="http://schemas.microsoft.com/office/drawing/2014/main" id="{3F5131CA-3108-BC21-1E2E-355D9A67051C}"/>
              </a:ext>
            </a:extLst>
          </p:cNvPr>
          <p:cNvSpPr txBox="1"/>
          <p:nvPr/>
        </p:nvSpPr>
        <p:spPr>
          <a:xfrm>
            <a:off x="5144214" y="4883006"/>
            <a:ext cx="1042097" cy="1169551"/>
          </a:xfrm>
          <a:prstGeom prst="rect">
            <a:avLst/>
          </a:prstGeom>
          <a:noFill/>
        </p:spPr>
        <p:txBody>
          <a:bodyPr wrap="square">
            <a:spAutoFit/>
          </a:bodyPr>
          <a:lstStyle/>
          <a:p>
            <a:pPr rtl="0">
              <a:spcBef>
                <a:spcPts val="0"/>
              </a:spcBef>
              <a:spcAft>
                <a:spcPts val="0"/>
              </a:spcAft>
            </a:pPr>
            <a:r>
              <a:rPr lang="en-US" sz="1400" b="1" i="0" u="none" strike="noStrike" dirty="0">
                <a:solidFill>
                  <a:srgbClr val="FFFF00"/>
                </a:solidFill>
                <a:effectLst/>
                <a:latin typeface="Calibri" panose="020F0502020204030204" pitchFamily="34" charset="0"/>
              </a:rPr>
              <a:t>TROPICS</a:t>
            </a:r>
            <a:endParaRPr lang="en-US" sz="1400" b="0" dirty="0">
              <a:effectLst/>
            </a:endParaRPr>
          </a:p>
          <a:p>
            <a:pPr rtl="0">
              <a:spcBef>
                <a:spcPts val="0"/>
              </a:spcBef>
              <a:spcAft>
                <a:spcPts val="0"/>
              </a:spcAft>
            </a:pPr>
            <a:r>
              <a:rPr lang="en-US" sz="1400" b="1" dirty="0">
                <a:solidFill>
                  <a:srgbClr val="FFFF00"/>
                </a:solidFill>
                <a:latin typeface="Calibri" panose="020F0502020204030204" pitchFamily="34" charset="0"/>
              </a:rPr>
              <a:t>205 </a:t>
            </a:r>
            <a:r>
              <a:rPr lang="en-US" sz="1400" b="1" i="0" u="none" strike="noStrike" dirty="0">
                <a:solidFill>
                  <a:srgbClr val="FFFF00"/>
                </a:solidFill>
                <a:effectLst/>
                <a:latin typeface="Calibri" panose="020F0502020204030204" pitchFamily="34" charset="0"/>
              </a:rPr>
              <a:t>GHz</a:t>
            </a:r>
            <a:endParaRPr lang="en-US" sz="1400" b="0" dirty="0">
              <a:effectLst/>
            </a:endParaRPr>
          </a:p>
          <a:p>
            <a:pPr rtl="0">
              <a:spcBef>
                <a:spcPts val="0"/>
              </a:spcBef>
              <a:spcAft>
                <a:spcPts val="0"/>
              </a:spcAft>
            </a:pPr>
            <a:br>
              <a:rPr lang="en-US" sz="1400" dirty="0"/>
            </a:br>
            <a:r>
              <a:rPr lang="en-US" sz="1400" b="1" dirty="0">
                <a:solidFill>
                  <a:srgbClr val="FFFF00"/>
                </a:solidFill>
                <a:latin typeface="Calibri" panose="020F0502020204030204" pitchFamily="34" charset="0"/>
              </a:rPr>
              <a:t>20</a:t>
            </a:r>
            <a:r>
              <a:rPr lang="en-US" sz="1400" b="1" i="0" u="none" strike="noStrike" dirty="0">
                <a:solidFill>
                  <a:srgbClr val="FFFF00"/>
                </a:solidFill>
                <a:effectLst/>
                <a:latin typeface="Calibri" panose="020F0502020204030204" pitchFamily="34" charset="0"/>
              </a:rPr>
              <a:t>:03 Z </a:t>
            </a:r>
            <a:r>
              <a:rPr lang="en-US" sz="1400" b="1" dirty="0">
                <a:solidFill>
                  <a:srgbClr val="FFFF00"/>
                </a:solidFill>
                <a:latin typeface="Calibri" panose="020F0502020204030204" pitchFamily="34" charset="0"/>
              </a:rPr>
              <a:t>02</a:t>
            </a:r>
            <a:r>
              <a:rPr lang="en-US" sz="1400" b="1" i="0" u="none" strike="noStrike" dirty="0">
                <a:solidFill>
                  <a:srgbClr val="FFFF00"/>
                </a:solidFill>
                <a:effectLst/>
                <a:latin typeface="Calibri" panose="020F0502020204030204" pitchFamily="34" charset="0"/>
              </a:rPr>
              <a:t>/18/22</a:t>
            </a:r>
            <a:endParaRPr lang="en-US" sz="1400" b="0" dirty="0">
              <a:effectLst/>
            </a:endParaRPr>
          </a:p>
        </p:txBody>
      </p:sp>
      <p:sp>
        <p:nvSpPr>
          <p:cNvPr id="10" name="TextBox 9">
            <a:extLst>
              <a:ext uri="{FF2B5EF4-FFF2-40B4-BE49-F238E27FC236}">
                <a16:creationId xmlns:a16="http://schemas.microsoft.com/office/drawing/2014/main" id="{92C14F54-D6CB-1055-AF9A-2EDC97F96812}"/>
              </a:ext>
            </a:extLst>
          </p:cNvPr>
          <p:cNvSpPr txBox="1"/>
          <p:nvPr/>
        </p:nvSpPr>
        <p:spPr>
          <a:xfrm>
            <a:off x="3818" y="1061900"/>
            <a:ext cx="2626493" cy="2308324"/>
          </a:xfrm>
          <a:prstGeom prst="rect">
            <a:avLst/>
          </a:prstGeom>
          <a:noFill/>
        </p:spPr>
        <p:txBody>
          <a:bodyPr wrap="square">
            <a:spAutoFit/>
          </a:bodyPr>
          <a:lstStyle/>
          <a:p>
            <a:r>
              <a:rPr lang="en-US" sz="1600" i="1" dirty="0"/>
              <a:t>“TROPICS could significantly enhance our capability to better analyze the location and structure of these destructive storms in real-time.” </a:t>
            </a:r>
          </a:p>
          <a:p>
            <a:r>
              <a:rPr lang="en-US" sz="1600" i="1" dirty="0"/>
              <a:t>– </a:t>
            </a:r>
            <a:r>
              <a:rPr lang="en-US" sz="1600" dirty="0"/>
              <a:t>Dr. Philippe </a:t>
            </a:r>
            <a:r>
              <a:rPr lang="en-US" sz="1600" dirty="0" err="1"/>
              <a:t>Papin</a:t>
            </a:r>
            <a:r>
              <a:rPr lang="en-US" sz="1600" dirty="0"/>
              <a:t>, Hurricane Specialist, National Hurricane Center</a:t>
            </a:r>
          </a:p>
        </p:txBody>
      </p:sp>
      <p:pic>
        <p:nvPicPr>
          <p:cNvPr id="11" name="Picture 10" descr="A person sitting in front of several monitors&#10;&#10;Description automatically generated">
            <a:extLst>
              <a:ext uri="{FF2B5EF4-FFF2-40B4-BE49-F238E27FC236}">
                <a16:creationId xmlns:a16="http://schemas.microsoft.com/office/drawing/2014/main" id="{E28C058A-7E57-ADF8-47C1-B5CBA4000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914" y="1089729"/>
            <a:ext cx="3301929" cy="2250140"/>
          </a:xfrm>
          <a:prstGeom prst="rect">
            <a:avLst/>
          </a:prstGeom>
        </p:spPr>
      </p:pic>
    </p:spTree>
    <p:extLst>
      <p:ext uri="{BB962C8B-B14F-4D97-AF65-F5344CB8AC3E}">
        <p14:creationId xmlns:p14="http://schemas.microsoft.com/office/powerpoint/2010/main" val="304600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TROPICS Data Used in Operational Forecasting</a:t>
            </a:r>
          </a:p>
        </p:txBody>
      </p:sp>
      <p:sp>
        <p:nvSpPr>
          <p:cNvPr id="2" name="TextBox 1">
            <a:extLst>
              <a:ext uri="{FF2B5EF4-FFF2-40B4-BE49-F238E27FC236}">
                <a16:creationId xmlns:a16="http://schemas.microsoft.com/office/drawing/2014/main" id="{76348D5C-C91B-BEE2-E5C7-2ACBED12A4E5}"/>
              </a:ext>
            </a:extLst>
          </p:cNvPr>
          <p:cNvSpPr txBox="1"/>
          <p:nvPr/>
        </p:nvSpPr>
        <p:spPr>
          <a:xfrm>
            <a:off x="6186311" y="1093074"/>
            <a:ext cx="585264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Through collaboration with a TROPICS early adopter at the Joint Typhoon Warning Center (James Darlow), data were incorporated into JTWC’s AWIPS decision support system in 2023.</a:t>
            </a:r>
          </a:p>
        </p:txBody>
      </p:sp>
      <p:pic>
        <p:nvPicPr>
          <p:cNvPr id="5" name="Picture 4">
            <a:extLst>
              <a:ext uri="{FF2B5EF4-FFF2-40B4-BE49-F238E27FC236}">
                <a16:creationId xmlns:a16="http://schemas.microsoft.com/office/drawing/2014/main" id="{2EBC0421-9E75-3185-FF06-A97A30AD4D3E}"/>
              </a:ext>
            </a:extLst>
          </p:cNvPr>
          <p:cNvPicPr>
            <a:picLocks noChangeAspect="1"/>
          </p:cNvPicPr>
          <p:nvPr/>
        </p:nvPicPr>
        <p:blipFill>
          <a:blip r:embed="rId3"/>
          <a:stretch>
            <a:fillRect/>
          </a:stretch>
        </p:blipFill>
        <p:spPr>
          <a:xfrm>
            <a:off x="153044" y="1025341"/>
            <a:ext cx="5561844" cy="3027370"/>
          </a:xfrm>
          <a:prstGeom prst="rect">
            <a:avLst/>
          </a:prstGeom>
        </p:spPr>
      </p:pic>
      <p:pic>
        <p:nvPicPr>
          <p:cNvPr id="6" name="Picture 5">
            <a:extLst>
              <a:ext uri="{FF2B5EF4-FFF2-40B4-BE49-F238E27FC236}">
                <a16:creationId xmlns:a16="http://schemas.microsoft.com/office/drawing/2014/main" id="{C063E988-FD43-E53A-1EBF-A79381C263A1}"/>
              </a:ext>
            </a:extLst>
          </p:cNvPr>
          <p:cNvPicPr>
            <a:picLocks noChangeAspect="1"/>
          </p:cNvPicPr>
          <p:nvPr/>
        </p:nvPicPr>
        <p:blipFill>
          <a:blip r:embed="rId4"/>
          <a:stretch>
            <a:fillRect/>
          </a:stretch>
        </p:blipFill>
        <p:spPr>
          <a:xfrm>
            <a:off x="5768340" y="2836669"/>
            <a:ext cx="6400799" cy="3422015"/>
          </a:xfrm>
          <a:prstGeom prst="rect">
            <a:avLst/>
          </a:prstGeom>
        </p:spPr>
      </p:pic>
      <p:sp>
        <p:nvSpPr>
          <p:cNvPr id="12" name="TextBox 11">
            <a:extLst>
              <a:ext uri="{FF2B5EF4-FFF2-40B4-BE49-F238E27FC236}">
                <a16:creationId xmlns:a16="http://schemas.microsoft.com/office/drawing/2014/main" id="{9D9B233E-A48D-81E9-69E5-75131A017039}"/>
              </a:ext>
            </a:extLst>
          </p:cNvPr>
          <p:cNvSpPr txBox="1"/>
          <p:nvPr/>
        </p:nvSpPr>
        <p:spPr>
          <a:xfrm>
            <a:off x="-84306" y="4335877"/>
            <a:ext cx="585264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Screenshots provided by James Darlow show TROPICS Pathfinder data (filled colors) displayed in AWIPS, along with other data used for typhoon forecasting in the Western Pacific Ocean.</a:t>
            </a:r>
          </a:p>
        </p:txBody>
      </p:sp>
    </p:spTree>
    <p:extLst>
      <p:ext uri="{BB962C8B-B14F-4D97-AF65-F5344CB8AC3E}">
        <p14:creationId xmlns:p14="http://schemas.microsoft.com/office/powerpoint/2010/main" val="36621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Joint Applications Workshop on CYGNSS and TROPICS</a:t>
            </a:r>
          </a:p>
        </p:txBody>
      </p:sp>
      <p:sp>
        <p:nvSpPr>
          <p:cNvPr id="2" name="TextBox 1">
            <a:extLst>
              <a:ext uri="{FF2B5EF4-FFF2-40B4-BE49-F238E27FC236}">
                <a16:creationId xmlns:a16="http://schemas.microsoft.com/office/drawing/2014/main" id="{76348D5C-C91B-BEE2-E5C7-2ACBED12A4E5}"/>
              </a:ext>
            </a:extLst>
          </p:cNvPr>
          <p:cNvSpPr txBox="1"/>
          <p:nvPr/>
        </p:nvSpPr>
        <p:spPr>
          <a:xfrm>
            <a:off x="5260622" y="1025340"/>
            <a:ext cx="6778335" cy="5940088"/>
          </a:xfrm>
          <a:prstGeom prst="rect">
            <a:avLst/>
          </a:prstGeom>
          <a:noFill/>
        </p:spPr>
        <p:txBody>
          <a:bodyPr wrap="square" rtlCol="0">
            <a:spAutoFit/>
          </a:bodyPr>
          <a:lstStyle/>
          <a:p>
            <a:pPr marL="285750" indent="-285750">
              <a:buFont typeface="Arial" panose="020B0604020202020204" pitchFamily="34" charset="0"/>
              <a:buChar char="•"/>
            </a:pPr>
            <a:r>
              <a:rPr lang="en-US" sz="2000" b="1" dirty="0"/>
              <a:t>In 2022, an opportunity was identified to enhance collaboration between TROPICS and the Cyclone Global Navigation Satellite System (CYGNSS) mission:</a:t>
            </a:r>
          </a:p>
          <a:p>
            <a:pPr marL="742950" lvl="1" indent="-285750">
              <a:buFont typeface="Arial" panose="020B0604020202020204" pitchFamily="34" charset="0"/>
              <a:buChar char="•"/>
            </a:pPr>
            <a:r>
              <a:rPr lang="en-US" sz="2000" dirty="0"/>
              <a:t>Both are constellations of </a:t>
            </a:r>
            <a:r>
              <a:rPr lang="en-US" sz="2000" dirty="0" err="1"/>
              <a:t>smallsats</a:t>
            </a:r>
            <a:r>
              <a:rPr lang="en-US" sz="2000" dirty="0"/>
              <a:t> focused on observing the tropics in a complementary way</a:t>
            </a:r>
          </a:p>
          <a:p>
            <a:pPr marL="742950" lvl="1" indent="-285750">
              <a:buFont typeface="Arial" panose="020B0604020202020204" pitchFamily="34" charset="0"/>
              <a:buChar char="•"/>
            </a:pPr>
            <a:r>
              <a:rPr lang="en-US" sz="2000" dirty="0"/>
              <a:t>Clouds and precipitation from TROPICS; winds and inundation from CYGNSS</a:t>
            </a:r>
          </a:p>
          <a:p>
            <a:pPr marL="285750" indent="-285750">
              <a:buFont typeface="Arial" panose="020B0604020202020204" pitchFamily="34" charset="0"/>
              <a:buChar char="•"/>
            </a:pPr>
            <a:r>
              <a:rPr lang="en-US" sz="2000" b="1" dirty="0"/>
              <a:t>Joint workshop held April 11-13, 2023 in Miami, FL.</a:t>
            </a:r>
          </a:p>
          <a:p>
            <a:pPr marL="742950" lvl="1" indent="-285750">
              <a:buFont typeface="Arial" panose="020B0604020202020204" pitchFamily="34" charset="0"/>
              <a:buChar char="•"/>
            </a:pPr>
            <a:r>
              <a:rPr lang="en-US" sz="2000" dirty="0"/>
              <a:t>Representatives from 10 countries, 17 US states + DC, and six private-sector partners</a:t>
            </a:r>
          </a:p>
          <a:p>
            <a:pPr marL="742950" lvl="1" indent="-285750">
              <a:buFont typeface="Arial" panose="020B0604020202020204" pitchFamily="34" charset="0"/>
              <a:buChar char="•"/>
            </a:pPr>
            <a:r>
              <a:rPr lang="en-US" sz="2000" dirty="0"/>
              <a:t>Some goals:</a:t>
            </a:r>
          </a:p>
          <a:p>
            <a:pPr marL="1200150" lvl="2" indent="-285750">
              <a:buFont typeface="Arial" panose="020B0604020202020204" pitchFamily="34" charset="0"/>
              <a:buChar char="•"/>
            </a:pPr>
            <a:r>
              <a:rPr lang="en-US" sz="2000" dirty="0"/>
              <a:t>Identify synergies between the two missions</a:t>
            </a:r>
          </a:p>
          <a:p>
            <a:pPr marL="1200150" lvl="2" indent="-285750">
              <a:buFont typeface="Arial" panose="020B0604020202020204" pitchFamily="34" charset="0"/>
              <a:buChar char="•"/>
            </a:pPr>
            <a:r>
              <a:rPr lang="en-US" sz="2000" dirty="0"/>
              <a:t>Explore ways to expand collaboration with international and private-sector partners</a:t>
            </a:r>
          </a:p>
          <a:p>
            <a:pPr marL="1200150" lvl="2" indent="-285750">
              <a:buFont typeface="Arial" panose="020B0604020202020204" pitchFamily="34" charset="0"/>
              <a:buChar char="•"/>
            </a:pPr>
            <a:r>
              <a:rPr lang="en-US" sz="2000" dirty="0"/>
              <a:t>Determine needs for high-level data products and training</a:t>
            </a:r>
          </a:p>
          <a:p>
            <a:pPr marL="1200150" lvl="2"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5" name="Picture 4" descr="A space shuttle flying over the earth&#10;&#10;Description automatically generated with low confidence">
            <a:extLst>
              <a:ext uri="{FF2B5EF4-FFF2-40B4-BE49-F238E27FC236}">
                <a16:creationId xmlns:a16="http://schemas.microsoft.com/office/drawing/2014/main" id="{6C4AA22F-D104-E195-6E40-2ACE046244AD}"/>
              </a:ext>
            </a:extLst>
          </p:cNvPr>
          <p:cNvPicPr>
            <a:picLocks noChangeAspect="1"/>
          </p:cNvPicPr>
          <p:nvPr/>
        </p:nvPicPr>
        <p:blipFill rotWithShape="1">
          <a:blip r:embed="rId2"/>
          <a:srcRect t="4574" r="3" b="36353"/>
          <a:stretch/>
        </p:blipFill>
        <p:spPr>
          <a:xfrm>
            <a:off x="153044" y="1015545"/>
            <a:ext cx="4915668" cy="25409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Picture 5" descr="A satellite in space&#10;&#10;Description automatically generated with low confidence">
            <a:extLst>
              <a:ext uri="{FF2B5EF4-FFF2-40B4-BE49-F238E27FC236}">
                <a16:creationId xmlns:a16="http://schemas.microsoft.com/office/drawing/2014/main" id="{1E266E27-A98B-C826-E6B5-77A8643EC7C3}"/>
              </a:ext>
            </a:extLst>
          </p:cNvPr>
          <p:cNvPicPr>
            <a:picLocks noChangeAspect="1"/>
          </p:cNvPicPr>
          <p:nvPr/>
        </p:nvPicPr>
        <p:blipFill rotWithShape="1">
          <a:blip r:embed="rId3"/>
          <a:srcRect t="23835" r="3" b="4125"/>
          <a:stretch/>
        </p:blipFill>
        <p:spPr>
          <a:xfrm>
            <a:off x="153043" y="3711778"/>
            <a:ext cx="4915668" cy="25409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267067162"/>
      </p:ext>
    </p:extLst>
  </p:cSld>
  <p:clrMapOvr>
    <a:masterClrMapping/>
  </p:clrMapOvr>
</p:sld>
</file>

<file path=ppt/theme/theme1.xml><?xml version="1.0" encoding="utf-8"?>
<a:theme xmlns:a="http://schemas.openxmlformats.org/drawingml/2006/main" name="Lincoln_2012_v2">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Lincoln_2012_v2</Template>
  <TotalTime>22245</TotalTime>
  <Words>1220</Words>
  <Application>Microsoft Macintosh PowerPoint</Application>
  <PresentationFormat>Widescreen</PresentationFormat>
  <Paragraphs>117</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Courier New</vt:lpstr>
      <vt:lpstr>Lincoln_2012_v2</vt:lpstr>
      <vt:lpstr>The TROPICS Mission Applications Program</vt:lpstr>
      <vt:lpstr>TROPICS Early Adopters: A Brief History</vt:lpstr>
      <vt:lpstr>The TROPICS Early Adopters: Focus Areas</vt:lpstr>
      <vt:lpstr>The TROPICS Early Adopters: Value and Growth</vt:lpstr>
      <vt:lpstr>Second TROPICS Mission Applications Workshop</vt:lpstr>
      <vt:lpstr>Pathfinder Launch and Low-Latency Efforts</vt:lpstr>
      <vt:lpstr>Data Formatting and Visualization</vt:lpstr>
      <vt:lpstr>TROPICS Data Used in Operational Forecasting</vt:lpstr>
      <vt:lpstr>Joint Applications Workshop on CYGNSS and TROPICS</vt:lpstr>
      <vt:lpstr>Joint Applications Workshop on CYGNSS and TROPICS</vt:lpstr>
      <vt:lpstr>Efforts in Response to Workshop Recommendations</vt:lpstr>
      <vt:lpstr>Efforts in Response to Workshop Recommendations</vt:lpstr>
      <vt:lpstr>Looking to the Future</vt:lpstr>
      <vt:lpstr>Success of the TROPICS Applications Program</vt:lpstr>
    </vt:vector>
  </TitlesOfParts>
  <Company>MIT Lincoln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Steven - 0999 - MITLL</dc:creator>
  <cp:lastModifiedBy>Duran, Patrick T. (MSFC-ST11)</cp:lastModifiedBy>
  <cp:revision>553</cp:revision>
  <cp:lastPrinted>2018-05-07T11:49:35Z</cp:lastPrinted>
  <dcterms:created xsi:type="dcterms:W3CDTF">2017-01-04T17:46:27Z</dcterms:created>
  <dcterms:modified xsi:type="dcterms:W3CDTF">2024-11-18T21:14:34Z</dcterms:modified>
</cp:coreProperties>
</file>